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7" r:id="rId5"/>
    <p:sldId id="268" r:id="rId6"/>
    <p:sldId id="269" r:id="rId7"/>
    <p:sldId id="282" r:id="rId8"/>
    <p:sldId id="272" r:id="rId9"/>
    <p:sldId id="275" r:id="rId10"/>
    <p:sldId id="281" r:id="rId11"/>
    <p:sldId id="276" r:id="rId12"/>
    <p:sldId id="277" r:id="rId13"/>
    <p:sldId id="278" r:id="rId14"/>
    <p:sldId id="279" r:id="rId15"/>
    <p:sldId id="28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66CC"/>
    <a:srgbClr val="6699FF"/>
    <a:srgbClr val="808080"/>
    <a:srgbClr val="969696"/>
    <a:srgbClr val="FF3300"/>
    <a:srgbClr val="0066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9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31832-E2F0-4136-8363-7BE0414796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803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726C7-0EB1-406C-B692-501A431491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26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07F16-4D65-4160-9158-96FEF3FB78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8922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5ABFBEA-F5A6-4A60-922D-C569A66FF6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085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AC0D0-2E11-48EF-BFF8-5612A44EB2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549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9310B-4CAB-45C3-9174-5EB6CF24B1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478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84BDD-7D14-4839-8D11-40CD7B6784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08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016D3-52D9-4B3C-A1AA-BC17132F94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013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95E42-3737-4817-94A4-1D271E63DD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4461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F2BB1-FF7D-4BBE-9414-FF1741F25E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7875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3E4D9-DA26-4AE3-8C9D-81433AC685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2079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1ACD5-7498-454E-9F4D-48B20AB7E0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729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4074EF-C4B0-4EE7-8DD5-BE1B23FD321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SSD\Konstantin\Desktop\&#1054;&#1054;&#1053;\&#1059;&#1087;&#1088;&#1072;&#1074;&#1083;&#1103;&#1081;%20&#1080;&#1085;&#1090;&#1077;&#1088;&#1085;&#1077;&#1090;&#1086;&#1084;\FOTO1\Render\missyulia.wmv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AutoShape 6"/>
          <p:cNvSpPr>
            <a:spLocks noChangeArrowheads="1"/>
          </p:cNvSpPr>
          <p:nvPr/>
        </p:nvSpPr>
        <p:spPr bwMode="auto">
          <a:xfrm rot="-402618">
            <a:off x="395288" y="1052513"/>
            <a:ext cx="3313112" cy="5256212"/>
          </a:xfrm>
          <a:prstGeom prst="roundRect">
            <a:avLst>
              <a:gd name="adj" fmla="val 18898"/>
            </a:avLst>
          </a:prstGeom>
          <a:solidFill>
            <a:srgbClr val="EAEAEA"/>
          </a:solidFill>
          <a:ln w="317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343025" y="2103438"/>
            <a:ext cx="1814513" cy="3154362"/>
          </a:xfrm>
          <a:prstGeom prst="rect">
            <a:avLst/>
          </a:prstGeom>
          <a:solidFill>
            <a:srgbClr val="33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055" name="Picture 7" descr="PGU300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4790">
            <a:off x="549275" y="1628775"/>
            <a:ext cx="2943225" cy="396875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2130425" y="5708650"/>
            <a:ext cx="473075" cy="45085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 rot="-452567">
            <a:off x="1338263" y="1277938"/>
            <a:ext cx="709612" cy="76200"/>
          </a:xfrm>
          <a:prstGeom prst="roundRect">
            <a:avLst>
              <a:gd name="adj" fmla="val 16667"/>
            </a:avLst>
          </a:prstGeom>
          <a:solidFill>
            <a:schemeClr val="bg2">
              <a:alpha val="34000"/>
            </a:schemeClr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3851275" y="3284538"/>
            <a:ext cx="5219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>
                <a:solidFill>
                  <a:srgbClr val="006600"/>
                </a:solidFill>
              </a:rPr>
              <a:t>Интернет для людей старшего поколения</a:t>
            </a:r>
          </a:p>
        </p:txBody>
      </p:sp>
      <p:pic>
        <p:nvPicPr>
          <p:cNvPr id="2061" name="Picture 13" descr="logot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33375"/>
            <a:ext cx="30289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284663" y="1916113"/>
            <a:ext cx="46085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4000" b="1">
                <a:solidFill>
                  <a:srgbClr val="3366CC"/>
                </a:solidFill>
              </a:rPr>
              <a:t>ПУСТЬ СКАЗКА СТАНЕТ БЫЛЬЮ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-36513" y="74613"/>
            <a:ext cx="9180513" cy="6783387"/>
            <a:chOff x="0" y="47"/>
            <a:chExt cx="5783" cy="4273"/>
          </a:xfrm>
        </p:grpSpPr>
        <p:sp>
          <p:nvSpPr>
            <p:cNvPr id="56323" name="AutoShape 3"/>
            <p:cNvSpPr>
              <a:spLocks noChangeArrowheads="1"/>
            </p:cNvSpPr>
            <p:nvPr/>
          </p:nvSpPr>
          <p:spPr bwMode="auto">
            <a:xfrm rot="10800000">
              <a:off x="23" y="73"/>
              <a:ext cx="2925" cy="273"/>
            </a:xfrm>
            <a:custGeom>
              <a:avLst/>
              <a:gdLst>
                <a:gd name="G0" fmla="+- 965 0 0"/>
                <a:gd name="G1" fmla="+- 21600 0 965"/>
                <a:gd name="G2" fmla="*/ 965 1 2"/>
                <a:gd name="G3" fmla="+- 21600 0 G2"/>
                <a:gd name="G4" fmla="+/ 965 21600 2"/>
                <a:gd name="G5" fmla="+/ G1 0 2"/>
                <a:gd name="G6" fmla="*/ 21600 21600 965"/>
                <a:gd name="G7" fmla="*/ G6 1 2"/>
                <a:gd name="G8" fmla="+- 21600 0 G7"/>
                <a:gd name="G9" fmla="*/ 21600 1 2"/>
                <a:gd name="G10" fmla="+- 965 0 G9"/>
                <a:gd name="G11" fmla="?: G10 G8 0"/>
                <a:gd name="G12" fmla="?: G10 G7 21600"/>
                <a:gd name="T0" fmla="*/ 21117 w 21600"/>
                <a:gd name="T1" fmla="*/ 10800 h 21600"/>
                <a:gd name="T2" fmla="*/ 10800 w 21600"/>
                <a:gd name="T3" fmla="*/ 21600 h 21600"/>
                <a:gd name="T4" fmla="*/ 483 w 21600"/>
                <a:gd name="T5" fmla="*/ 10800 h 21600"/>
                <a:gd name="T6" fmla="*/ 10800 w 21600"/>
                <a:gd name="T7" fmla="*/ 0 h 21600"/>
                <a:gd name="T8" fmla="*/ 2283 w 21600"/>
                <a:gd name="T9" fmla="*/ 2283 h 21600"/>
                <a:gd name="T10" fmla="*/ 19317 w 21600"/>
                <a:gd name="T11" fmla="*/ 1931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65" y="21600"/>
                  </a:lnTo>
                  <a:lnTo>
                    <a:pt x="20635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22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6324" name="Picture 4" descr="Logotipchi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47"/>
              <a:ext cx="1656" cy="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25" name="AutoShape 5"/>
            <p:cNvSpPr>
              <a:spLocks noChangeArrowheads="1"/>
            </p:cNvSpPr>
            <p:nvPr/>
          </p:nvSpPr>
          <p:spPr bwMode="auto">
            <a:xfrm>
              <a:off x="2994" y="119"/>
              <a:ext cx="136" cy="136"/>
            </a:xfrm>
            <a:prstGeom prst="plus">
              <a:avLst>
                <a:gd name="adj" fmla="val 36028"/>
              </a:avLst>
            </a:pr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26" name="Rectangle 6"/>
            <p:cNvSpPr>
              <a:spLocks noChangeArrowheads="1"/>
            </p:cNvSpPr>
            <p:nvPr/>
          </p:nvSpPr>
          <p:spPr bwMode="auto">
            <a:xfrm>
              <a:off x="23" y="346"/>
              <a:ext cx="5760" cy="39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27" name="Line 7"/>
            <p:cNvSpPr>
              <a:spLocks noChangeShapeType="1"/>
            </p:cNvSpPr>
            <p:nvPr/>
          </p:nvSpPr>
          <p:spPr bwMode="auto">
            <a:xfrm>
              <a:off x="23" y="346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28" name="AutoShape 8"/>
            <p:cNvSpPr>
              <a:spLocks noChangeArrowheads="1"/>
            </p:cNvSpPr>
            <p:nvPr/>
          </p:nvSpPr>
          <p:spPr bwMode="auto">
            <a:xfrm>
              <a:off x="771" y="346"/>
              <a:ext cx="4945" cy="36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29" name="Text Box 9"/>
            <p:cNvSpPr txBox="1">
              <a:spLocks noChangeArrowheads="1"/>
            </p:cNvSpPr>
            <p:nvPr/>
          </p:nvSpPr>
          <p:spPr bwMode="auto">
            <a:xfrm>
              <a:off x="816" y="346"/>
              <a:ext cx="48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600" b="1"/>
                <a:t>ПЛАН в ДЕЙСТВИИ</a:t>
              </a:r>
            </a:p>
          </p:txBody>
        </p:sp>
        <p:sp>
          <p:nvSpPr>
            <p:cNvPr id="56330" name="AutoShape 10"/>
            <p:cNvSpPr>
              <a:spLocks noChangeArrowheads="1"/>
            </p:cNvSpPr>
            <p:nvPr/>
          </p:nvSpPr>
          <p:spPr bwMode="auto">
            <a:xfrm>
              <a:off x="5534" y="481"/>
              <a:ext cx="136" cy="137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31" name="AutoShape 11"/>
            <p:cNvSpPr>
              <a:spLocks noChangeArrowheads="1"/>
            </p:cNvSpPr>
            <p:nvPr/>
          </p:nvSpPr>
          <p:spPr bwMode="auto">
            <a:xfrm rot="-3804461">
              <a:off x="566" y="483"/>
              <a:ext cx="137" cy="136"/>
            </a:xfrm>
            <a:custGeom>
              <a:avLst/>
              <a:gdLst>
                <a:gd name="G0" fmla="+- 85892 0 0"/>
                <a:gd name="G1" fmla="+- 3883069 0 0"/>
                <a:gd name="G2" fmla="+- 85892 0 3883069"/>
                <a:gd name="G3" fmla="+- 10800 0 0"/>
                <a:gd name="G4" fmla="+- 0 0 8589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519 0 0"/>
                <a:gd name="G9" fmla="+- 0 0 3883069"/>
                <a:gd name="G10" fmla="+- 7519 0 2700"/>
                <a:gd name="G11" fmla="cos G10 85892"/>
                <a:gd name="G12" fmla="sin G10 85892"/>
                <a:gd name="G13" fmla="cos 13500 85892"/>
                <a:gd name="G14" fmla="sin 13500 85892"/>
                <a:gd name="G15" fmla="+- G11 10800 0"/>
                <a:gd name="G16" fmla="+- G12 10800 0"/>
                <a:gd name="G17" fmla="+- G13 10800 0"/>
                <a:gd name="G18" fmla="+- G14 10800 0"/>
                <a:gd name="G19" fmla="*/ 7519 1 2"/>
                <a:gd name="G20" fmla="+- G19 5400 0"/>
                <a:gd name="G21" fmla="cos G20 85892"/>
                <a:gd name="G22" fmla="sin G20 85892"/>
                <a:gd name="G23" fmla="+- G21 10800 0"/>
                <a:gd name="G24" fmla="+- G12 G23 G22"/>
                <a:gd name="G25" fmla="+- G22 G23 G11"/>
                <a:gd name="G26" fmla="cos 10800 85892"/>
                <a:gd name="G27" fmla="sin 10800 85892"/>
                <a:gd name="G28" fmla="cos 7519 85892"/>
                <a:gd name="G29" fmla="sin 7519 8589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3883069"/>
                <a:gd name="G36" fmla="sin G34 3883069"/>
                <a:gd name="G37" fmla="+/ 3883069 8589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519 G39"/>
                <a:gd name="G43" fmla="sin 751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473 w 21600"/>
                <a:gd name="T5" fmla="*/ 5354 h 21600"/>
                <a:gd name="T6" fmla="*/ 15483 w 21600"/>
                <a:gd name="T7" fmla="*/ 18672 h 21600"/>
                <a:gd name="T8" fmla="*/ 4306 w 21600"/>
                <a:gd name="T9" fmla="*/ 7008 h 21600"/>
                <a:gd name="T10" fmla="*/ 24296 w 21600"/>
                <a:gd name="T11" fmla="*/ 11108 h 21600"/>
                <a:gd name="T12" fmla="*/ 19858 w 21600"/>
                <a:gd name="T13" fmla="*/ 15349 h 21600"/>
                <a:gd name="T14" fmla="*/ 15617 w 21600"/>
                <a:gd name="T15" fmla="*/ 1091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317" y="10971"/>
                  </a:moveTo>
                  <a:cubicBezTo>
                    <a:pt x="18318" y="10914"/>
                    <a:pt x="18319" y="10857"/>
                    <a:pt x="18319" y="10800"/>
                  </a:cubicBezTo>
                  <a:cubicBezTo>
                    <a:pt x="18319" y="6647"/>
                    <a:pt x="14952" y="3281"/>
                    <a:pt x="10800" y="3281"/>
                  </a:cubicBezTo>
                  <a:cubicBezTo>
                    <a:pt x="6647" y="3281"/>
                    <a:pt x="3281" y="6647"/>
                    <a:pt x="3281" y="10800"/>
                  </a:cubicBezTo>
                  <a:cubicBezTo>
                    <a:pt x="3281" y="14952"/>
                    <a:pt x="6647" y="18319"/>
                    <a:pt x="10800" y="18319"/>
                  </a:cubicBezTo>
                  <a:cubicBezTo>
                    <a:pt x="12153" y="18319"/>
                    <a:pt x="13481" y="17953"/>
                    <a:pt x="14644" y="17261"/>
                  </a:cubicBezTo>
                  <a:lnTo>
                    <a:pt x="16321" y="20081"/>
                  </a:lnTo>
                  <a:cubicBezTo>
                    <a:pt x="14651" y="21075"/>
                    <a:pt x="12743" y="21599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882"/>
                    <a:pt x="21599" y="10964"/>
                    <a:pt x="21597" y="11047"/>
                  </a:cubicBezTo>
                  <a:lnTo>
                    <a:pt x="24296" y="11108"/>
                  </a:lnTo>
                  <a:lnTo>
                    <a:pt x="19858" y="15349"/>
                  </a:lnTo>
                  <a:lnTo>
                    <a:pt x="15617" y="10910"/>
                  </a:lnTo>
                  <a:lnTo>
                    <a:pt x="18317" y="10971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32" name="AutoShape 12"/>
            <p:cNvSpPr>
              <a:spLocks noChangeArrowheads="1"/>
            </p:cNvSpPr>
            <p:nvPr/>
          </p:nvSpPr>
          <p:spPr bwMode="auto">
            <a:xfrm>
              <a:off x="318" y="482"/>
              <a:ext cx="181" cy="136"/>
            </a:xfrm>
            <a:prstGeom prst="rightArrow">
              <a:avLst>
                <a:gd name="adj1" fmla="val 50000"/>
                <a:gd name="adj2" fmla="val 33272"/>
              </a:avLst>
            </a:pr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33" name="AutoShape 13"/>
            <p:cNvSpPr>
              <a:spLocks noChangeArrowheads="1"/>
            </p:cNvSpPr>
            <p:nvPr/>
          </p:nvSpPr>
          <p:spPr bwMode="auto">
            <a:xfrm rot="10800000">
              <a:off x="91" y="482"/>
              <a:ext cx="181" cy="136"/>
            </a:xfrm>
            <a:prstGeom prst="rightArrow">
              <a:avLst>
                <a:gd name="adj1" fmla="val 50000"/>
                <a:gd name="adj2" fmla="val 33272"/>
              </a:avLst>
            </a:pr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34" name="Line 14"/>
            <p:cNvSpPr>
              <a:spLocks noChangeShapeType="1"/>
            </p:cNvSpPr>
            <p:nvPr/>
          </p:nvSpPr>
          <p:spPr bwMode="auto">
            <a:xfrm>
              <a:off x="0" y="709"/>
              <a:ext cx="557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3419475" y="1196975"/>
            <a:ext cx="2160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u="sng">
                <a:solidFill>
                  <a:srgbClr val="808080"/>
                </a:solidFill>
              </a:rPr>
              <a:t>Чемпионат</a:t>
            </a:r>
          </a:p>
        </p:txBody>
      </p:sp>
      <p:sp>
        <p:nvSpPr>
          <p:cNvPr id="56336" name="AutoShape 16"/>
          <p:cNvSpPr>
            <a:spLocks noChangeArrowheads="1"/>
          </p:cNvSpPr>
          <p:nvPr/>
        </p:nvSpPr>
        <p:spPr bwMode="auto">
          <a:xfrm>
            <a:off x="3348038" y="1196975"/>
            <a:ext cx="1943100" cy="503238"/>
          </a:xfrm>
          <a:prstGeom prst="roundRect">
            <a:avLst>
              <a:gd name="adj" fmla="val 16667"/>
            </a:avLst>
          </a:prstGeom>
          <a:solidFill>
            <a:schemeClr val="bg2">
              <a:alpha val="9000"/>
            </a:schemeClr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6337" name="Group 17"/>
          <p:cNvGrpSpPr>
            <a:grpSpLocks/>
          </p:cNvGrpSpPr>
          <p:nvPr/>
        </p:nvGrpSpPr>
        <p:grpSpPr bwMode="auto">
          <a:xfrm>
            <a:off x="252413" y="1196975"/>
            <a:ext cx="935037" cy="503238"/>
            <a:chOff x="4694" y="754"/>
            <a:chExt cx="589" cy="317"/>
          </a:xfrm>
        </p:grpSpPr>
        <p:sp>
          <p:nvSpPr>
            <p:cNvPr id="56338" name="AutoShape 18"/>
            <p:cNvSpPr>
              <a:spLocks noChangeArrowheads="1"/>
            </p:cNvSpPr>
            <p:nvPr/>
          </p:nvSpPr>
          <p:spPr bwMode="auto">
            <a:xfrm>
              <a:off x="4694" y="754"/>
              <a:ext cx="589" cy="317"/>
            </a:xfrm>
            <a:prstGeom prst="roundRect">
              <a:avLst>
                <a:gd name="adj" fmla="val 16667"/>
              </a:avLst>
            </a:prstGeom>
            <a:solidFill>
              <a:schemeClr val="bg2">
                <a:alpha val="9000"/>
              </a:schemeClr>
            </a:solidFill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39" name="Text Box 19"/>
            <p:cNvSpPr txBox="1">
              <a:spLocks noChangeArrowheads="1"/>
            </p:cNvSpPr>
            <p:nvPr/>
          </p:nvSpPr>
          <p:spPr bwMode="auto">
            <a:xfrm>
              <a:off x="4830" y="754"/>
              <a:ext cx="3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2400" u="sng">
                  <a:solidFill>
                    <a:srgbClr val="808080"/>
                  </a:solidFill>
                </a:rPr>
                <a:t>&lt;&lt;</a:t>
              </a:r>
              <a:endParaRPr lang="ru-RU" altLang="ru-RU" sz="2400" u="sng">
                <a:solidFill>
                  <a:srgbClr val="808080"/>
                </a:solidFill>
              </a:endParaRPr>
            </a:p>
          </p:txBody>
        </p:sp>
      </p:grpSp>
      <p:sp>
        <p:nvSpPr>
          <p:cNvPr id="56340" name="AutoShape 20"/>
          <p:cNvSpPr>
            <a:spLocks noChangeArrowheads="1"/>
          </p:cNvSpPr>
          <p:nvPr/>
        </p:nvSpPr>
        <p:spPr bwMode="auto">
          <a:xfrm>
            <a:off x="1331913" y="1196975"/>
            <a:ext cx="1800225" cy="503238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41" name="Text Box 21"/>
          <p:cNvSpPr txBox="1">
            <a:spLocks noChangeArrowheads="1"/>
          </p:cNvSpPr>
          <p:nvPr/>
        </p:nvSpPr>
        <p:spPr bwMode="auto">
          <a:xfrm>
            <a:off x="1403350" y="1196975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chemeClr val="bg1"/>
                </a:solidFill>
              </a:rPr>
              <a:t>Обучение</a:t>
            </a:r>
          </a:p>
        </p:txBody>
      </p:sp>
      <p:sp>
        <p:nvSpPr>
          <p:cNvPr id="56342" name="Text Box 22"/>
          <p:cNvSpPr txBox="1">
            <a:spLocks noChangeArrowheads="1"/>
          </p:cNvSpPr>
          <p:nvPr/>
        </p:nvSpPr>
        <p:spPr bwMode="auto">
          <a:xfrm>
            <a:off x="5651500" y="3141663"/>
            <a:ext cx="1584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pic>
        <p:nvPicPr>
          <p:cNvPr id="56364" name="Picture 44" descr="DSC02418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44675"/>
            <a:ext cx="4679950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365" name="Group 45"/>
          <p:cNvGrpSpPr>
            <a:grpSpLocks/>
          </p:cNvGrpSpPr>
          <p:nvPr/>
        </p:nvGrpSpPr>
        <p:grpSpPr bwMode="auto">
          <a:xfrm>
            <a:off x="1258888" y="1773238"/>
            <a:ext cx="7705725" cy="4899025"/>
            <a:chOff x="747" y="1070"/>
            <a:chExt cx="4854" cy="3086"/>
          </a:xfrm>
        </p:grpSpPr>
        <p:sp>
          <p:nvSpPr>
            <p:cNvPr id="56343" name="Text Box 23"/>
            <p:cNvSpPr txBox="1">
              <a:spLocks noChangeArrowheads="1"/>
            </p:cNvSpPr>
            <p:nvPr/>
          </p:nvSpPr>
          <p:spPr bwMode="auto">
            <a:xfrm>
              <a:off x="3468" y="1651"/>
              <a:ext cx="2132" cy="237"/>
            </a:xfrm>
            <a:prstGeom prst="rect">
              <a:avLst/>
            </a:prstGeom>
            <a:solidFill>
              <a:srgbClr val="3366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chemeClr val="bg1"/>
                  </a:solidFill>
                </a:rPr>
                <a:t>Социальные сервисы</a:t>
              </a:r>
            </a:p>
          </p:txBody>
        </p:sp>
        <p:sp>
          <p:nvSpPr>
            <p:cNvPr id="56344" name="Text Box 24"/>
            <p:cNvSpPr txBox="1">
              <a:spLocks noChangeArrowheads="1"/>
            </p:cNvSpPr>
            <p:nvPr/>
          </p:nvSpPr>
          <p:spPr bwMode="auto">
            <a:xfrm>
              <a:off x="3196" y="1877"/>
              <a:ext cx="2404" cy="237"/>
            </a:xfrm>
            <a:prstGeom prst="rect">
              <a:avLst/>
            </a:prstGeom>
            <a:solidFill>
              <a:srgbClr val="3366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chemeClr val="bg1"/>
                  </a:solidFill>
                </a:rPr>
                <a:t>Полезные сервисы</a:t>
              </a:r>
            </a:p>
          </p:txBody>
        </p:sp>
        <p:sp>
          <p:nvSpPr>
            <p:cNvPr id="56345" name="Text Box 25"/>
            <p:cNvSpPr txBox="1">
              <a:spLocks noChangeArrowheads="1"/>
            </p:cNvSpPr>
            <p:nvPr/>
          </p:nvSpPr>
          <p:spPr bwMode="auto">
            <a:xfrm>
              <a:off x="2923" y="2104"/>
              <a:ext cx="2677" cy="237"/>
            </a:xfrm>
            <a:prstGeom prst="rect">
              <a:avLst/>
            </a:prstGeom>
            <a:solidFill>
              <a:srgbClr val="3366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chemeClr val="bg1"/>
                  </a:solidFill>
                </a:rPr>
                <a:t>Сайты федеральных органов власти</a:t>
              </a:r>
            </a:p>
          </p:txBody>
        </p:sp>
        <p:sp>
          <p:nvSpPr>
            <p:cNvPr id="56346" name="Text Box 26"/>
            <p:cNvSpPr txBox="1">
              <a:spLocks noChangeArrowheads="1"/>
            </p:cNvSpPr>
            <p:nvPr/>
          </p:nvSpPr>
          <p:spPr bwMode="auto">
            <a:xfrm>
              <a:off x="2651" y="2331"/>
              <a:ext cx="2949" cy="23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>
                  <a:solidFill>
                    <a:schemeClr val="bg1"/>
                  </a:solidFill>
                </a:rPr>
                <a:t>GOSUSLUGI.RU</a:t>
              </a:r>
              <a:r>
                <a:rPr lang="ru-RU" altLang="ru-RU">
                  <a:solidFill>
                    <a:schemeClr val="bg1"/>
                  </a:solidFill>
                </a:rPr>
                <a:t>  и  </a:t>
              </a:r>
              <a:r>
                <a:rPr lang="en-US" altLang="ru-RU">
                  <a:solidFill>
                    <a:schemeClr val="bg1"/>
                  </a:solidFill>
                </a:rPr>
                <a:t>PGU.MOS.RU</a:t>
              </a:r>
              <a:endParaRPr lang="ru-RU" altLang="ru-RU">
                <a:solidFill>
                  <a:schemeClr val="bg1"/>
                </a:solidFill>
              </a:endParaRPr>
            </a:p>
          </p:txBody>
        </p:sp>
        <p:sp>
          <p:nvSpPr>
            <p:cNvPr id="56347" name="Text Box 27"/>
            <p:cNvSpPr txBox="1">
              <a:spLocks noChangeArrowheads="1"/>
            </p:cNvSpPr>
            <p:nvPr/>
          </p:nvSpPr>
          <p:spPr bwMode="auto">
            <a:xfrm>
              <a:off x="2379" y="2558"/>
              <a:ext cx="3221" cy="23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chemeClr val="bg1"/>
                  </a:solidFill>
                </a:rPr>
                <a:t>Электронная почта</a:t>
              </a:r>
            </a:p>
          </p:txBody>
        </p:sp>
        <p:sp>
          <p:nvSpPr>
            <p:cNvPr id="56348" name="Text Box 28"/>
            <p:cNvSpPr txBox="1">
              <a:spLocks noChangeArrowheads="1"/>
            </p:cNvSpPr>
            <p:nvPr/>
          </p:nvSpPr>
          <p:spPr bwMode="auto">
            <a:xfrm>
              <a:off x="2107" y="2785"/>
              <a:ext cx="3493" cy="23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chemeClr val="bg1"/>
                  </a:solidFill>
                </a:rPr>
                <a:t>Безопасная работа в сети</a:t>
              </a:r>
            </a:p>
          </p:txBody>
        </p:sp>
        <p:sp>
          <p:nvSpPr>
            <p:cNvPr id="56349" name="Text Box 29"/>
            <p:cNvSpPr txBox="1">
              <a:spLocks noChangeArrowheads="1"/>
            </p:cNvSpPr>
            <p:nvPr/>
          </p:nvSpPr>
          <p:spPr bwMode="auto">
            <a:xfrm>
              <a:off x="1835" y="3011"/>
              <a:ext cx="3765" cy="23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chemeClr val="bg1"/>
                  </a:solidFill>
                </a:rPr>
                <a:t>Поиск информации в интернете</a:t>
              </a:r>
            </a:p>
          </p:txBody>
        </p:sp>
        <p:sp>
          <p:nvSpPr>
            <p:cNvPr id="56350" name="Text Box 30"/>
            <p:cNvSpPr txBox="1">
              <a:spLocks noChangeArrowheads="1"/>
            </p:cNvSpPr>
            <p:nvPr/>
          </p:nvSpPr>
          <p:spPr bwMode="auto">
            <a:xfrm>
              <a:off x="1563" y="3238"/>
              <a:ext cx="4037" cy="23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chemeClr val="bg1"/>
                  </a:solidFill>
                </a:rPr>
                <a:t>Работа в интернете</a:t>
              </a:r>
            </a:p>
          </p:txBody>
        </p:sp>
        <p:sp>
          <p:nvSpPr>
            <p:cNvPr id="56351" name="Text Box 31"/>
            <p:cNvSpPr txBox="1">
              <a:spLocks noChangeArrowheads="1"/>
            </p:cNvSpPr>
            <p:nvPr/>
          </p:nvSpPr>
          <p:spPr bwMode="auto">
            <a:xfrm>
              <a:off x="1290" y="3465"/>
              <a:ext cx="4310" cy="23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chemeClr val="bg1"/>
                  </a:solidFill>
                </a:rPr>
                <a:t>Работа с текстом</a:t>
              </a:r>
            </a:p>
          </p:txBody>
        </p:sp>
        <p:sp>
          <p:nvSpPr>
            <p:cNvPr id="56352" name="Text Box 32"/>
            <p:cNvSpPr txBox="1">
              <a:spLocks noChangeArrowheads="1"/>
            </p:cNvSpPr>
            <p:nvPr/>
          </p:nvSpPr>
          <p:spPr bwMode="auto">
            <a:xfrm>
              <a:off x="1018" y="3692"/>
              <a:ext cx="4582" cy="23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chemeClr val="bg1"/>
                  </a:solidFill>
                </a:rPr>
                <a:t>Файлы и папки</a:t>
              </a:r>
            </a:p>
          </p:txBody>
        </p:sp>
        <p:sp>
          <p:nvSpPr>
            <p:cNvPr id="56353" name="Text Box 33"/>
            <p:cNvSpPr txBox="1">
              <a:spLocks noChangeArrowheads="1"/>
            </p:cNvSpPr>
            <p:nvPr/>
          </p:nvSpPr>
          <p:spPr bwMode="auto">
            <a:xfrm>
              <a:off x="747" y="3919"/>
              <a:ext cx="4853" cy="23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chemeClr val="bg1"/>
                  </a:solidFill>
                </a:rPr>
                <a:t>Устройство компьютера</a:t>
              </a:r>
            </a:p>
          </p:txBody>
        </p:sp>
        <p:sp>
          <p:nvSpPr>
            <p:cNvPr id="56354" name="Text Box 34"/>
            <p:cNvSpPr txBox="1">
              <a:spLocks noChangeArrowheads="1"/>
            </p:cNvSpPr>
            <p:nvPr/>
          </p:nvSpPr>
          <p:spPr bwMode="auto">
            <a:xfrm>
              <a:off x="3968" y="1070"/>
              <a:ext cx="1633" cy="410"/>
            </a:xfrm>
            <a:prstGeom prst="rect">
              <a:avLst/>
            </a:prstGeom>
            <a:solidFill>
              <a:srgbClr val="3366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3600">
                  <a:solidFill>
                    <a:srgbClr val="FFFF00"/>
                  </a:solidFill>
                  <a:sym typeface="Wingdings" pitchFamily="2" charset="2"/>
                </a:rPr>
                <a:t></a:t>
              </a:r>
            </a:p>
          </p:txBody>
        </p:sp>
        <p:sp>
          <p:nvSpPr>
            <p:cNvPr id="56355" name="Text Box 35"/>
            <p:cNvSpPr txBox="1">
              <a:spLocks noChangeArrowheads="1"/>
            </p:cNvSpPr>
            <p:nvPr/>
          </p:nvSpPr>
          <p:spPr bwMode="auto">
            <a:xfrm>
              <a:off x="3740" y="1414"/>
              <a:ext cx="1860" cy="237"/>
            </a:xfrm>
            <a:prstGeom prst="rect">
              <a:avLst/>
            </a:prstGeom>
            <a:solidFill>
              <a:srgbClr val="3366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chemeClr val="bg1"/>
                  </a:solidFill>
                </a:rPr>
                <a:t>Видео-общение в сети</a:t>
              </a:r>
            </a:p>
          </p:txBody>
        </p:sp>
      </p:grpSp>
      <p:sp>
        <p:nvSpPr>
          <p:cNvPr id="56366" name="AutoShape 46"/>
          <p:cNvSpPr>
            <a:spLocks noChangeArrowheads="1"/>
          </p:cNvSpPr>
          <p:nvPr/>
        </p:nvSpPr>
        <p:spPr bwMode="auto">
          <a:xfrm rot="3004440">
            <a:off x="1603376" y="4670425"/>
            <a:ext cx="411162" cy="1385887"/>
          </a:xfrm>
          <a:prstGeom prst="upArrow">
            <a:avLst>
              <a:gd name="adj1" fmla="val 50417"/>
              <a:gd name="adj2" fmla="val 68708"/>
            </a:avLst>
          </a:prstGeom>
          <a:solidFill>
            <a:srgbClr val="FFFF99"/>
          </a:solidFill>
          <a:ln w="6350">
            <a:solidFill>
              <a:srgbClr val="33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-36513" y="74613"/>
            <a:ext cx="9180513" cy="6783387"/>
            <a:chOff x="0" y="47"/>
            <a:chExt cx="5783" cy="4273"/>
          </a:xfrm>
        </p:grpSpPr>
        <p:sp>
          <p:nvSpPr>
            <p:cNvPr id="51203" name="AutoShape 3"/>
            <p:cNvSpPr>
              <a:spLocks noChangeArrowheads="1"/>
            </p:cNvSpPr>
            <p:nvPr/>
          </p:nvSpPr>
          <p:spPr bwMode="auto">
            <a:xfrm rot="10800000">
              <a:off x="23" y="73"/>
              <a:ext cx="2925" cy="273"/>
            </a:xfrm>
            <a:custGeom>
              <a:avLst/>
              <a:gdLst>
                <a:gd name="G0" fmla="+- 965 0 0"/>
                <a:gd name="G1" fmla="+- 21600 0 965"/>
                <a:gd name="G2" fmla="*/ 965 1 2"/>
                <a:gd name="G3" fmla="+- 21600 0 G2"/>
                <a:gd name="G4" fmla="+/ 965 21600 2"/>
                <a:gd name="G5" fmla="+/ G1 0 2"/>
                <a:gd name="G6" fmla="*/ 21600 21600 965"/>
                <a:gd name="G7" fmla="*/ G6 1 2"/>
                <a:gd name="G8" fmla="+- 21600 0 G7"/>
                <a:gd name="G9" fmla="*/ 21600 1 2"/>
                <a:gd name="G10" fmla="+- 965 0 G9"/>
                <a:gd name="G11" fmla="?: G10 G8 0"/>
                <a:gd name="G12" fmla="?: G10 G7 21600"/>
                <a:gd name="T0" fmla="*/ 21117 w 21600"/>
                <a:gd name="T1" fmla="*/ 10800 h 21600"/>
                <a:gd name="T2" fmla="*/ 10800 w 21600"/>
                <a:gd name="T3" fmla="*/ 21600 h 21600"/>
                <a:gd name="T4" fmla="*/ 483 w 21600"/>
                <a:gd name="T5" fmla="*/ 10800 h 21600"/>
                <a:gd name="T6" fmla="*/ 10800 w 21600"/>
                <a:gd name="T7" fmla="*/ 0 h 21600"/>
                <a:gd name="T8" fmla="*/ 2283 w 21600"/>
                <a:gd name="T9" fmla="*/ 2283 h 21600"/>
                <a:gd name="T10" fmla="*/ 19317 w 21600"/>
                <a:gd name="T11" fmla="*/ 1931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65" y="21600"/>
                  </a:lnTo>
                  <a:lnTo>
                    <a:pt x="20635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22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1204" name="Picture 4" descr="Logotipchi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47"/>
              <a:ext cx="1656" cy="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05" name="AutoShape 5"/>
            <p:cNvSpPr>
              <a:spLocks noChangeArrowheads="1"/>
            </p:cNvSpPr>
            <p:nvPr/>
          </p:nvSpPr>
          <p:spPr bwMode="auto">
            <a:xfrm>
              <a:off x="2994" y="119"/>
              <a:ext cx="136" cy="136"/>
            </a:xfrm>
            <a:prstGeom prst="plus">
              <a:avLst>
                <a:gd name="adj" fmla="val 36028"/>
              </a:avLst>
            </a:pr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06" name="Rectangle 6"/>
            <p:cNvSpPr>
              <a:spLocks noChangeArrowheads="1"/>
            </p:cNvSpPr>
            <p:nvPr/>
          </p:nvSpPr>
          <p:spPr bwMode="auto">
            <a:xfrm>
              <a:off x="23" y="346"/>
              <a:ext cx="5760" cy="39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07" name="Line 7"/>
            <p:cNvSpPr>
              <a:spLocks noChangeShapeType="1"/>
            </p:cNvSpPr>
            <p:nvPr/>
          </p:nvSpPr>
          <p:spPr bwMode="auto">
            <a:xfrm>
              <a:off x="23" y="346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08" name="AutoShape 8"/>
            <p:cNvSpPr>
              <a:spLocks noChangeArrowheads="1"/>
            </p:cNvSpPr>
            <p:nvPr/>
          </p:nvSpPr>
          <p:spPr bwMode="auto">
            <a:xfrm>
              <a:off x="771" y="346"/>
              <a:ext cx="4945" cy="36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09" name="Text Box 9"/>
            <p:cNvSpPr txBox="1">
              <a:spLocks noChangeArrowheads="1"/>
            </p:cNvSpPr>
            <p:nvPr/>
          </p:nvSpPr>
          <p:spPr bwMode="auto">
            <a:xfrm>
              <a:off x="816" y="346"/>
              <a:ext cx="48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600" b="1"/>
                <a:t>ПЛАН в ДЕЙСТВИИ</a:t>
              </a:r>
            </a:p>
          </p:txBody>
        </p:sp>
        <p:sp>
          <p:nvSpPr>
            <p:cNvPr id="51210" name="AutoShape 10"/>
            <p:cNvSpPr>
              <a:spLocks noChangeArrowheads="1"/>
            </p:cNvSpPr>
            <p:nvPr/>
          </p:nvSpPr>
          <p:spPr bwMode="auto">
            <a:xfrm>
              <a:off x="5534" y="481"/>
              <a:ext cx="136" cy="137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1" name="AutoShape 11"/>
            <p:cNvSpPr>
              <a:spLocks noChangeArrowheads="1"/>
            </p:cNvSpPr>
            <p:nvPr/>
          </p:nvSpPr>
          <p:spPr bwMode="auto">
            <a:xfrm rot="-3804461">
              <a:off x="566" y="483"/>
              <a:ext cx="137" cy="136"/>
            </a:xfrm>
            <a:custGeom>
              <a:avLst/>
              <a:gdLst>
                <a:gd name="G0" fmla="+- 85892 0 0"/>
                <a:gd name="G1" fmla="+- 3883069 0 0"/>
                <a:gd name="G2" fmla="+- 85892 0 3883069"/>
                <a:gd name="G3" fmla="+- 10800 0 0"/>
                <a:gd name="G4" fmla="+- 0 0 8589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519 0 0"/>
                <a:gd name="G9" fmla="+- 0 0 3883069"/>
                <a:gd name="G10" fmla="+- 7519 0 2700"/>
                <a:gd name="G11" fmla="cos G10 85892"/>
                <a:gd name="G12" fmla="sin G10 85892"/>
                <a:gd name="G13" fmla="cos 13500 85892"/>
                <a:gd name="G14" fmla="sin 13500 85892"/>
                <a:gd name="G15" fmla="+- G11 10800 0"/>
                <a:gd name="G16" fmla="+- G12 10800 0"/>
                <a:gd name="G17" fmla="+- G13 10800 0"/>
                <a:gd name="G18" fmla="+- G14 10800 0"/>
                <a:gd name="G19" fmla="*/ 7519 1 2"/>
                <a:gd name="G20" fmla="+- G19 5400 0"/>
                <a:gd name="G21" fmla="cos G20 85892"/>
                <a:gd name="G22" fmla="sin G20 85892"/>
                <a:gd name="G23" fmla="+- G21 10800 0"/>
                <a:gd name="G24" fmla="+- G12 G23 G22"/>
                <a:gd name="G25" fmla="+- G22 G23 G11"/>
                <a:gd name="G26" fmla="cos 10800 85892"/>
                <a:gd name="G27" fmla="sin 10800 85892"/>
                <a:gd name="G28" fmla="cos 7519 85892"/>
                <a:gd name="G29" fmla="sin 7519 8589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3883069"/>
                <a:gd name="G36" fmla="sin G34 3883069"/>
                <a:gd name="G37" fmla="+/ 3883069 8589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519 G39"/>
                <a:gd name="G43" fmla="sin 751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473 w 21600"/>
                <a:gd name="T5" fmla="*/ 5354 h 21600"/>
                <a:gd name="T6" fmla="*/ 15483 w 21600"/>
                <a:gd name="T7" fmla="*/ 18672 h 21600"/>
                <a:gd name="T8" fmla="*/ 4306 w 21600"/>
                <a:gd name="T9" fmla="*/ 7008 h 21600"/>
                <a:gd name="T10" fmla="*/ 24296 w 21600"/>
                <a:gd name="T11" fmla="*/ 11108 h 21600"/>
                <a:gd name="T12" fmla="*/ 19858 w 21600"/>
                <a:gd name="T13" fmla="*/ 15349 h 21600"/>
                <a:gd name="T14" fmla="*/ 15617 w 21600"/>
                <a:gd name="T15" fmla="*/ 1091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317" y="10971"/>
                  </a:moveTo>
                  <a:cubicBezTo>
                    <a:pt x="18318" y="10914"/>
                    <a:pt x="18319" y="10857"/>
                    <a:pt x="18319" y="10800"/>
                  </a:cubicBezTo>
                  <a:cubicBezTo>
                    <a:pt x="18319" y="6647"/>
                    <a:pt x="14952" y="3281"/>
                    <a:pt x="10800" y="3281"/>
                  </a:cubicBezTo>
                  <a:cubicBezTo>
                    <a:pt x="6647" y="3281"/>
                    <a:pt x="3281" y="6647"/>
                    <a:pt x="3281" y="10800"/>
                  </a:cubicBezTo>
                  <a:cubicBezTo>
                    <a:pt x="3281" y="14952"/>
                    <a:pt x="6647" y="18319"/>
                    <a:pt x="10800" y="18319"/>
                  </a:cubicBezTo>
                  <a:cubicBezTo>
                    <a:pt x="12153" y="18319"/>
                    <a:pt x="13481" y="17953"/>
                    <a:pt x="14644" y="17261"/>
                  </a:cubicBezTo>
                  <a:lnTo>
                    <a:pt x="16321" y="20081"/>
                  </a:lnTo>
                  <a:cubicBezTo>
                    <a:pt x="14651" y="21075"/>
                    <a:pt x="12743" y="21599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882"/>
                    <a:pt x="21599" y="10964"/>
                    <a:pt x="21597" y="11047"/>
                  </a:cubicBezTo>
                  <a:lnTo>
                    <a:pt x="24296" y="11108"/>
                  </a:lnTo>
                  <a:lnTo>
                    <a:pt x="19858" y="15349"/>
                  </a:lnTo>
                  <a:lnTo>
                    <a:pt x="15617" y="10910"/>
                  </a:lnTo>
                  <a:lnTo>
                    <a:pt x="18317" y="10971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2" name="AutoShape 12"/>
            <p:cNvSpPr>
              <a:spLocks noChangeArrowheads="1"/>
            </p:cNvSpPr>
            <p:nvPr/>
          </p:nvSpPr>
          <p:spPr bwMode="auto">
            <a:xfrm>
              <a:off x="318" y="482"/>
              <a:ext cx="181" cy="136"/>
            </a:xfrm>
            <a:prstGeom prst="rightArrow">
              <a:avLst>
                <a:gd name="adj1" fmla="val 50000"/>
                <a:gd name="adj2" fmla="val 33272"/>
              </a:avLst>
            </a:pr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3" name="AutoShape 13"/>
            <p:cNvSpPr>
              <a:spLocks noChangeArrowheads="1"/>
            </p:cNvSpPr>
            <p:nvPr/>
          </p:nvSpPr>
          <p:spPr bwMode="auto">
            <a:xfrm rot="10800000">
              <a:off x="91" y="482"/>
              <a:ext cx="181" cy="136"/>
            </a:xfrm>
            <a:prstGeom prst="rightArrow">
              <a:avLst>
                <a:gd name="adj1" fmla="val 50000"/>
                <a:gd name="adj2" fmla="val 33272"/>
              </a:avLst>
            </a:pr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4" name="Line 14"/>
            <p:cNvSpPr>
              <a:spLocks noChangeShapeType="1"/>
            </p:cNvSpPr>
            <p:nvPr/>
          </p:nvSpPr>
          <p:spPr bwMode="auto">
            <a:xfrm>
              <a:off x="0" y="709"/>
              <a:ext cx="557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3419475" y="1196975"/>
            <a:ext cx="2160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u="sng">
                <a:solidFill>
                  <a:srgbClr val="808080"/>
                </a:solidFill>
              </a:rPr>
              <a:t>Чемпионат</a:t>
            </a:r>
          </a:p>
        </p:txBody>
      </p:sp>
      <p:sp>
        <p:nvSpPr>
          <p:cNvPr id="51216" name="AutoShape 16"/>
          <p:cNvSpPr>
            <a:spLocks noChangeArrowheads="1"/>
          </p:cNvSpPr>
          <p:nvPr/>
        </p:nvSpPr>
        <p:spPr bwMode="auto">
          <a:xfrm>
            <a:off x="3348038" y="1196975"/>
            <a:ext cx="1943100" cy="503238"/>
          </a:xfrm>
          <a:prstGeom prst="roundRect">
            <a:avLst>
              <a:gd name="adj" fmla="val 16667"/>
            </a:avLst>
          </a:prstGeom>
          <a:solidFill>
            <a:schemeClr val="bg2">
              <a:alpha val="9000"/>
            </a:schemeClr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1217" name="Group 17"/>
          <p:cNvGrpSpPr>
            <a:grpSpLocks/>
          </p:cNvGrpSpPr>
          <p:nvPr/>
        </p:nvGrpSpPr>
        <p:grpSpPr bwMode="auto">
          <a:xfrm>
            <a:off x="252413" y="1196975"/>
            <a:ext cx="935037" cy="503238"/>
            <a:chOff x="4694" y="754"/>
            <a:chExt cx="589" cy="317"/>
          </a:xfrm>
        </p:grpSpPr>
        <p:sp>
          <p:nvSpPr>
            <p:cNvPr id="51218" name="AutoShape 18"/>
            <p:cNvSpPr>
              <a:spLocks noChangeArrowheads="1"/>
            </p:cNvSpPr>
            <p:nvPr/>
          </p:nvSpPr>
          <p:spPr bwMode="auto">
            <a:xfrm>
              <a:off x="4694" y="754"/>
              <a:ext cx="589" cy="317"/>
            </a:xfrm>
            <a:prstGeom prst="roundRect">
              <a:avLst>
                <a:gd name="adj" fmla="val 16667"/>
              </a:avLst>
            </a:prstGeom>
            <a:solidFill>
              <a:schemeClr val="bg2">
                <a:alpha val="9000"/>
              </a:schemeClr>
            </a:solidFill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9" name="Text Box 19"/>
            <p:cNvSpPr txBox="1">
              <a:spLocks noChangeArrowheads="1"/>
            </p:cNvSpPr>
            <p:nvPr/>
          </p:nvSpPr>
          <p:spPr bwMode="auto">
            <a:xfrm>
              <a:off x="4830" y="754"/>
              <a:ext cx="3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2400" u="sng">
                  <a:solidFill>
                    <a:srgbClr val="808080"/>
                  </a:solidFill>
                </a:rPr>
                <a:t>&lt;&lt;</a:t>
              </a:r>
              <a:endParaRPr lang="ru-RU" altLang="ru-RU" sz="2400" u="sng">
                <a:solidFill>
                  <a:srgbClr val="808080"/>
                </a:solidFill>
              </a:endParaRPr>
            </a:p>
          </p:txBody>
        </p:sp>
      </p:grpSp>
      <p:sp>
        <p:nvSpPr>
          <p:cNvPr id="51220" name="AutoShape 20"/>
          <p:cNvSpPr>
            <a:spLocks noChangeArrowheads="1"/>
          </p:cNvSpPr>
          <p:nvPr/>
        </p:nvSpPr>
        <p:spPr bwMode="auto">
          <a:xfrm>
            <a:off x="1331913" y="1196975"/>
            <a:ext cx="1800225" cy="503238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1403350" y="1196975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chemeClr val="bg1"/>
                </a:solidFill>
              </a:rPr>
              <a:t>Обучение</a:t>
            </a: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5651500" y="3141663"/>
            <a:ext cx="1584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739775" y="6202363"/>
            <a:ext cx="3832225" cy="376237"/>
          </a:xfrm>
          <a:prstGeom prst="rect">
            <a:avLst/>
          </a:prstGeom>
          <a:solidFill>
            <a:srgbClr val="3366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chemeClr val="bg1"/>
                </a:solidFill>
              </a:rPr>
              <a:t>Видео-общение с родственниками</a:t>
            </a:r>
            <a:endParaRPr lang="ru-RU" altLang="ru-RU" i="1">
              <a:solidFill>
                <a:schemeClr val="bg1"/>
              </a:solidFill>
            </a:endParaRPr>
          </a:p>
        </p:txBody>
      </p:sp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739775" y="5483225"/>
            <a:ext cx="3832225" cy="376238"/>
          </a:xfrm>
          <a:prstGeom prst="rect">
            <a:avLst/>
          </a:prstGeom>
          <a:solidFill>
            <a:srgbClr val="0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chemeClr val="bg1"/>
                </a:solidFill>
              </a:rPr>
              <a:t>Рецепты консервирования</a:t>
            </a:r>
          </a:p>
        </p:txBody>
      </p:sp>
      <p:sp>
        <p:nvSpPr>
          <p:cNvPr id="51228" name="Text Box 28"/>
          <p:cNvSpPr txBox="1">
            <a:spLocks noChangeArrowheads="1"/>
          </p:cNvSpPr>
          <p:nvPr/>
        </p:nvSpPr>
        <p:spPr bwMode="auto">
          <a:xfrm>
            <a:off x="5348288" y="5122863"/>
            <a:ext cx="1584325" cy="1474787"/>
          </a:xfrm>
          <a:prstGeom prst="rect">
            <a:avLst/>
          </a:prstGeom>
          <a:solidFill>
            <a:srgbClr val="0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chemeClr val="bg1"/>
                </a:solidFill>
              </a:rPr>
              <a:t>Игры: </a:t>
            </a:r>
            <a:r>
              <a:rPr lang="ru-RU" altLang="ru-RU" i="1">
                <a:solidFill>
                  <a:schemeClr val="bg1"/>
                </a:solidFill>
              </a:rPr>
              <a:t>кроссворды, филворды, шашки, шахматы</a:t>
            </a:r>
          </a:p>
        </p:txBody>
      </p: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739775" y="5843588"/>
            <a:ext cx="3832225" cy="376237"/>
          </a:xfrm>
          <a:prstGeom prst="rect">
            <a:avLst/>
          </a:prstGeom>
          <a:solidFill>
            <a:srgbClr val="3366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solidFill>
                  <a:schemeClr val="bg1"/>
                </a:solidFill>
              </a:rPr>
              <a:t>Уход за растениями</a:t>
            </a:r>
          </a:p>
        </p:txBody>
      </p:sp>
      <p:sp>
        <p:nvSpPr>
          <p:cNvPr id="51230" name="Text Box 30"/>
          <p:cNvSpPr txBox="1">
            <a:spLocks noChangeArrowheads="1"/>
          </p:cNvSpPr>
          <p:nvPr/>
        </p:nvSpPr>
        <p:spPr bwMode="auto">
          <a:xfrm>
            <a:off x="4268788" y="4832350"/>
            <a:ext cx="1079500" cy="650875"/>
          </a:xfrm>
          <a:prstGeom prst="rect">
            <a:avLst/>
          </a:prstGeom>
          <a:solidFill>
            <a:srgbClr val="0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chemeClr val="bg1"/>
                </a:solidFill>
              </a:rPr>
              <a:t>Прогноз погоды</a:t>
            </a:r>
          </a:p>
        </p:txBody>
      </p:sp>
      <p:sp>
        <p:nvSpPr>
          <p:cNvPr id="51231" name="AutoShape 31"/>
          <p:cNvSpPr>
            <a:spLocks noChangeArrowheads="1"/>
          </p:cNvSpPr>
          <p:nvPr/>
        </p:nvSpPr>
        <p:spPr bwMode="auto">
          <a:xfrm rot="3315723">
            <a:off x="1947862" y="1466850"/>
            <a:ext cx="287338" cy="4287838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32" name="AutoShape 32"/>
          <p:cNvSpPr>
            <a:spLocks noChangeArrowheads="1"/>
          </p:cNvSpPr>
          <p:nvPr/>
        </p:nvSpPr>
        <p:spPr bwMode="auto">
          <a:xfrm rot="61378510">
            <a:off x="5461794" y="1385094"/>
            <a:ext cx="287337" cy="4448175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1233" name="Group 33"/>
          <p:cNvGrpSpPr>
            <a:grpSpLocks/>
          </p:cNvGrpSpPr>
          <p:nvPr/>
        </p:nvGrpSpPr>
        <p:grpSpPr bwMode="auto">
          <a:xfrm>
            <a:off x="-180975" y="3057525"/>
            <a:ext cx="8121650" cy="401638"/>
            <a:chOff x="566" y="1857"/>
            <a:chExt cx="5116" cy="253"/>
          </a:xfrm>
        </p:grpSpPr>
        <p:sp>
          <p:nvSpPr>
            <p:cNvPr id="51234" name="Text Box 34"/>
            <p:cNvSpPr txBox="1">
              <a:spLocks noChangeArrowheads="1"/>
            </p:cNvSpPr>
            <p:nvPr/>
          </p:nvSpPr>
          <p:spPr bwMode="auto">
            <a:xfrm rot="2033297">
              <a:off x="2825" y="1873"/>
              <a:ext cx="2857" cy="23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>
                  <a:solidFill>
                    <a:schemeClr val="bg1"/>
                  </a:solidFill>
                </a:rPr>
                <a:t>Скидки и акции в магазинах</a:t>
              </a:r>
            </a:p>
          </p:txBody>
        </p:sp>
        <p:sp>
          <p:nvSpPr>
            <p:cNvPr id="51235" name="Text Box 35"/>
            <p:cNvSpPr txBox="1">
              <a:spLocks noChangeArrowheads="1"/>
            </p:cNvSpPr>
            <p:nvPr/>
          </p:nvSpPr>
          <p:spPr bwMode="auto">
            <a:xfrm rot="-2003166">
              <a:off x="566" y="1857"/>
              <a:ext cx="2855" cy="231"/>
            </a:xfrm>
            <a:prstGeom prst="rect">
              <a:avLst/>
            </a:prstGeom>
            <a:solidFill>
              <a:srgbClr val="33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99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chemeClr val="bg1"/>
                  </a:solidFill>
                </a:rPr>
                <a:t>Просмотр кинофильмов и телепередач</a:t>
              </a:r>
            </a:p>
          </p:txBody>
        </p:sp>
      </p:grpSp>
      <p:sp>
        <p:nvSpPr>
          <p:cNvPr id="51236" name="Rectangle 36"/>
          <p:cNvSpPr>
            <a:spLocks noChangeArrowheads="1"/>
          </p:cNvSpPr>
          <p:nvPr/>
        </p:nvSpPr>
        <p:spPr bwMode="auto">
          <a:xfrm rot="-1997473">
            <a:off x="679450" y="3379788"/>
            <a:ext cx="3675063" cy="72072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37" name="Rectangle 37"/>
          <p:cNvSpPr>
            <a:spLocks noChangeArrowheads="1"/>
          </p:cNvSpPr>
          <p:nvPr/>
        </p:nvSpPr>
        <p:spPr bwMode="auto">
          <a:xfrm rot="2013631">
            <a:off x="3348038" y="3382963"/>
            <a:ext cx="3684587" cy="72072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38" name="Text Box 38"/>
          <p:cNvSpPr txBox="1">
            <a:spLocks noChangeArrowheads="1"/>
          </p:cNvSpPr>
          <p:nvPr/>
        </p:nvSpPr>
        <p:spPr bwMode="auto">
          <a:xfrm>
            <a:off x="3262313" y="3017838"/>
            <a:ext cx="1150937" cy="376237"/>
          </a:xfrm>
          <a:prstGeom prst="rect">
            <a:avLst/>
          </a:prstGeom>
          <a:solidFill>
            <a:srgbClr val="0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solidFill>
                  <a:schemeClr val="bg1"/>
                </a:solidFill>
              </a:rPr>
              <a:t>Новости</a:t>
            </a:r>
          </a:p>
        </p:txBody>
      </p:sp>
      <p:sp>
        <p:nvSpPr>
          <p:cNvPr id="51239" name="Text Box 39"/>
          <p:cNvSpPr txBox="1">
            <a:spLocks noChangeArrowheads="1"/>
          </p:cNvSpPr>
          <p:nvPr/>
        </p:nvSpPr>
        <p:spPr bwMode="auto">
          <a:xfrm>
            <a:off x="2900363" y="3378200"/>
            <a:ext cx="2016125" cy="376238"/>
          </a:xfrm>
          <a:prstGeom prst="rect">
            <a:avLst/>
          </a:prstGeom>
          <a:solidFill>
            <a:srgbClr val="0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solidFill>
                  <a:schemeClr val="bg1"/>
                </a:solidFill>
              </a:rPr>
              <a:t>Запись к врачу</a:t>
            </a:r>
          </a:p>
        </p:txBody>
      </p:sp>
      <p:sp>
        <p:nvSpPr>
          <p:cNvPr id="51240" name="Text Box 40"/>
          <p:cNvSpPr txBox="1">
            <a:spLocks noChangeArrowheads="1"/>
          </p:cNvSpPr>
          <p:nvPr/>
        </p:nvSpPr>
        <p:spPr bwMode="auto">
          <a:xfrm>
            <a:off x="739775" y="4832350"/>
            <a:ext cx="3527425" cy="650875"/>
          </a:xfrm>
          <a:prstGeom prst="rect">
            <a:avLst/>
          </a:prstGeom>
          <a:solidFill>
            <a:srgbClr val="0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chemeClr val="bg1"/>
                </a:solidFill>
              </a:rPr>
              <a:t>Наличие и стоимость лекарств в аптеках</a:t>
            </a:r>
          </a:p>
        </p:txBody>
      </p:sp>
      <p:sp>
        <p:nvSpPr>
          <p:cNvPr id="51241" name="Text Box 41"/>
          <p:cNvSpPr txBox="1">
            <a:spLocks noChangeArrowheads="1"/>
          </p:cNvSpPr>
          <p:nvPr/>
        </p:nvSpPr>
        <p:spPr bwMode="auto">
          <a:xfrm>
            <a:off x="2038350" y="3738563"/>
            <a:ext cx="1943100" cy="376237"/>
          </a:xfrm>
          <a:prstGeom prst="rect">
            <a:avLst/>
          </a:prstGeom>
          <a:solidFill>
            <a:srgbClr val="3366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chemeClr val="bg1"/>
                </a:solidFill>
              </a:rPr>
              <a:t>    Льготы</a:t>
            </a:r>
          </a:p>
        </p:txBody>
      </p:sp>
      <p:sp>
        <p:nvSpPr>
          <p:cNvPr id="51242" name="Text Box 42"/>
          <p:cNvSpPr txBox="1">
            <a:spLocks noChangeArrowheads="1"/>
          </p:cNvSpPr>
          <p:nvPr/>
        </p:nvSpPr>
        <p:spPr bwMode="auto">
          <a:xfrm>
            <a:off x="1531938" y="4098925"/>
            <a:ext cx="2303462" cy="376238"/>
          </a:xfrm>
          <a:prstGeom prst="rect">
            <a:avLst/>
          </a:prstGeom>
          <a:solidFill>
            <a:srgbClr val="0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chemeClr val="bg1"/>
                </a:solidFill>
              </a:rPr>
              <a:t>Электронная почта</a:t>
            </a:r>
          </a:p>
        </p:txBody>
      </p:sp>
      <p:sp>
        <p:nvSpPr>
          <p:cNvPr id="51243" name="Text Box 43"/>
          <p:cNvSpPr txBox="1">
            <a:spLocks noChangeArrowheads="1"/>
          </p:cNvSpPr>
          <p:nvPr/>
        </p:nvSpPr>
        <p:spPr bwMode="auto">
          <a:xfrm>
            <a:off x="3851275" y="3738563"/>
            <a:ext cx="1943100" cy="376237"/>
          </a:xfrm>
          <a:prstGeom prst="rect">
            <a:avLst/>
          </a:prstGeom>
          <a:solidFill>
            <a:srgbClr val="0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solidFill>
                  <a:schemeClr val="bg1"/>
                </a:solidFill>
              </a:rPr>
              <a:t>Телепрограмма</a:t>
            </a:r>
          </a:p>
        </p:txBody>
      </p:sp>
      <p:sp>
        <p:nvSpPr>
          <p:cNvPr id="51244" name="Text Box 44"/>
          <p:cNvSpPr txBox="1">
            <a:spLocks noChangeArrowheads="1"/>
          </p:cNvSpPr>
          <p:nvPr/>
        </p:nvSpPr>
        <p:spPr bwMode="auto">
          <a:xfrm>
            <a:off x="3836988" y="4098925"/>
            <a:ext cx="2305050" cy="376238"/>
          </a:xfrm>
          <a:prstGeom prst="rect">
            <a:avLst/>
          </a:prstGeom>
          <a:solidFill>
            <a:srgbClr val="0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>
                <a:solidFill>
                  <a:schemeClr val="bg1"/>
                </a:solidFill>
              </a:rPr>
              <a:t>Пробки на дорогах</a:t>
            </a:r>
          </a:p>
        </p:txBody>
      </p:sp>
      <p:sp>
        <p:nvSpPr>
          <p:cNvPr id="51245" name="Text Box 45"/>
          <p:cNvSpPr txBox="1">
            <a:spLocks noChangeArrowheads="1"/>
          </p:cNvSpPr>
          <p:nvPr/>
        </p:nvSpPr>
        <p:spPr bwMode="auto">
          <a:xfrm>
            <a:off x="5348288" y="4818063"/>
            <a:ext cx="1584325" cy="376237"/>
          </a:xfrm>
          <a:prstGeom prst="rect">
            <a:avLst/>
          </a:prstGeom>
          <a:solidFill>
            <a:srgbClr val="3366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solidFill>
                  <a:schemeClr val="bg1"/>
                </a:solidFill>
              </a:rPr>
              <a:t>Пенсия</a:t>
            </a:r>
          </a:p>
        </p:txBody>
      </p:sp>
      <p:sp>
        <p:nvSpPr>
          <p:cNvPr id="51246" name="Text Box 46"/>
          <p:cNvSpPr txBox="1">
            <a:spLocks noChangeArrowheads="1"/>
          </p:cNvSpPr>
          <p:nvPr/>
        </p:nvSpPr>
        <p:spPr bwMode="auto">
          <a:xfrm>
            <a:off x="739775" y="4475163"/>
            <a:ext cx="6192838" cy="376237"/>
          </a:xfrm>
          <a:prstGeom prst="rect">
            <a:avLst/>
          </a:prstGeom>
          <a:solidFill>
            <a:srgbClr val="3366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solidFill>
                  <a:schemeClr val="bg1"/>
                </a:solidFill>
              </a:rPr>
              <a:t>Учет показаний счетчиков воды и электроэнергии</a:t>
            </a:r>
          </a:p>
        </p:txBody>
      </p:sp>
      <p:sp>
        <p:nvSpPr>
          <p:cNvPr id="51247" name="AutoShape 47"/>
          <p:cNvSpPr>
            <a:spLocks noChangeArrowheads="1"/>
          </p:cNvSpPr>
          <p:nvPr/>
        </p:nvSpPr>
        <p:spPr bwMode="auto">
          <a:xfrm>
            <a:off x="5508625" y="1628775"/>
            <a:ext cx="3527425" cy="1008063"/>
          </a:xfrm>
          <a:prstGeom prst="wedgeRoundRectCallout">
            <a:avLst>
              <a:gd name="adj1" fmla="val -41991"/>
              <a:gd name="adj2" fmla="val 87954"/>
              <a:gd name="adj3" fmla="val 16667"/>
            </a:avLst>
          </a:prstGeom>
          <a:solidFill>
            <a:srgbClr val="FFFF99">
              <a:alpha val="74001"/>
            </a:srgbClr>
          </a:solidFill>
          <a:ln w="6350">
            <a:solidFill>
              <a:srgbClr val="33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altLang="ru-RU"/>
          </a:p>
        </p:txBody>
      </p:sp>
      <p:sp>
        <p:nvSpPr>
          <p:cNvPr id="51248" name="Text Box 48"/>
          <p:cNvSpPr txBox="1">
            <a:spLocks noChangeArrowheads="1"/>
          </p:cNvSpPr>
          <p:nvPr/>
        </p:nvSpPr>
        <p:spPr bwMode="auto">
          <a:xfrm>
            <a:off x="5508625" y="1743075"/>
            <a:ext cx="35290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rgbClr val="006600"/>
                </a:solidFill>
              </a:rPr>
              <a:t>На сегодняшний день           многое уже изучено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AutoShape 3"/>
          <p:cNvSpPr>
            <a:spLocks noChangeArrowheads="1"/>
          </p:cNvSpPr>
          <p:nvPr/>
        </p:nvSpPr>
        <p:spPr bwMode="auto">
          <a:xfrm rot="10800000">
            <a:off x="0" y="115888"/>
            <a:ext cx="4643438" cy="433387"/>
          </a:xfrm>
          <a:custGeom>
            <a:avLst/>
            <a:gdLst>
              <a:gd name="G0" fmla="+- 965 0 0"/>
              <a:gd name="G1" fmla="+- 21600 0 965"/>
              <a:gd name="G2" fmla="*/ 965 1 2"/>
              <a:gd name="G3" fmla="+- 21600 0 G2"/>
              <a:gd name="G4" fmla="+/ 965 21600 2"/>
              <a:gd name="G5" fmla="+/ G1 0 2"/>
              <a:gd name="G6" fmla="*/ 21600 21600 965"/>
              <a:gd name="G7" fmla="*/ G6 1 2"/>
              <a:gd name="G8" fmla="+- 21600 0 G7"/>
              <a:gd name="G9" fmla="*/ 21600 1 2"/>
              <a:gd name="G10" fmla="+- 965 0 G9"/>
              <a:gd name="G11" fmla="?: G10 G8 0"/>
              <a:gd name="G12" fmla="?: G10 G7 21600"/>
              <a:gd name="T0" fmla="*/ 21117 w 21600"/>
              <a:gd name="T1" fmla="*/ 10800 h 21600"/>
              <a:gd name="T2" fmla="*/ 10800 w 21600"/>
              <a:gd name="T3" fmla="*/ 21600 h 21600"/>
              <a:gd name="T4" fmla="*/ 483 w 21600"/>
              <a:gd name="T5" fmla="*/ 10800 h 21600"/>
              <a:gd name="T6" fmla="*/ 10800 w 21600"/>
              <a:gd name="T7" fmla="*/ 0 h 21600"/>
              <a:gd name="T8" fmla="*/ 2283 w 21600"/>
              <a:gd name="T9" fmla="*/ 2283 h 21600"/>
              <a:gd name="T10" fmla="*/ 19317 w 21600"/>
              <a:gd name="T11" fmla="*/ 1931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965" y="21600"/>
                </a:lnTo>
                <a:lnTo>
                  <a:pt x="2063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22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2228" name="Picture 4" descr="Logotipch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4613"/>
            <a:ext cx="26289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4716463" y="188913"/>
            <a:ext cx="215900" cy="215900"/>
          </a:xfrm>
          <a:prstGeom prst="plus">
            <a:avLst>
              <a:gd name="adj" fmla="val 36028"/>
            </a:avLst>
          </a:prstGeom>
          <a:solidFill>
            <a:schemeClr val="bg2">
              <a:alpha val="39999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549275"/>
            <a:ext cx="9144000" cy="6308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2" name="AutoShape 8"/>
          <p:cNvSpPr>
            <a:spLocks noChangeArrowheads="1"/>
          </p:cNvSpPr>
          <p:nvPr/>
        </p:nvSpPr>
        <p:spPr bwMode="auto">
          <a:xfrm>
            <a:off x="1187450" y="549275"/>
            <a:ext cx="7850188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1116013" y="549275"/>
            <a:ext cx="80279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400" b="1"/>
              <a:t>ИЗУЧИ ИНТЕРНЕТ</a:t>
            </a:r>
            <a:r>
              <a:rPr lang="ru-RU" altLang="ru-RU" sz="2000" b="1"/>
              <a:t> </a:t>
            </a:r>
            <a:r>
              <a:rPr lang="ru-RU" altLang="ru-RU" sz="3200" b="1"/>
              <a:t>–</a:t>
            </a:r>
            <a:r>
              <a:rPr lang="ru-RU" altLang="ru-RU" sz="2000" b="1"/>
              <a:t> </a:t>
            </a:r>
            <a:r>
              <a:rPr lang="ru-RU" altLang="ru-RU" sz="3400" b="1"/>
              <a:t>УПРАВЛЯЙ ИМ</a:t>
            </a:r>
          </a:p>
        </p:txBody>
      </p:sp>
      <p:sp>
        <p:nvSpPr>
          <p:cNvPr id="52234" name="AutoShape 10"/>
          <p:cNvSpPr>
            <a:spLocks noChangeArrowheads="1"/>
          </p:cNvSpPr>
          <p:nvPr/>
        </p:nvSpPr>
        <p:spPr bwMode="auto">
          <a:xfrm>
            <a:off x="8748713" y="763588"/>
            <a:ext cx="215900" cy="217487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2235" name="AutoShape 11"/>
          <p:cNvSpPr>
            <a:spLocks noChangeArrowheads="1"/>
          </p:cNvSpPr>
          <p:nvPr/>
        </p:nvSpPr>
        <p:spPr bwMode="auto">
          <a:xfrm rot="-3804461">
            <a:off x="862806" y="765969"/>
            <a:ext cx="217488" cy="215900"/>
          </a:xfrm>
          <a:custGeom>
            <a:avLst/>
            <a:gdLst>
              <a:gd name="G0" fmla="+- 85892 0 0"/>
              <a:gd name="G1" fmla="+- 3883069 0 0"/>
              <a:gd name="G2" fmla="+- 85892 0 3883069"/>
              <a:gd name="G3" fmla="+- 10800 0 0"/>
              <a:gd name="G4" fmla="+- 0 0 8589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519 0 0"/>
              <a:gd name="G9" fmla="+- 0 0 3883069"/>
              <a:gd name="G10" fmla="+- 7519 0 2700"/>
              <a:gd name="G11" fmla="cos G10 85892"/>
              <a:gd name="G12" fmla="sin G10 85892"/>
              <a:gd name="G13" fmla="cos 13500 85892"/>
              <a:gd name="G14" fmla="sin 13500 85892"/>
              <a:gd name="G15" fmla="+- G11 10800 0"/>
              <a:gd name="G16" fmla="+- G12 10800 0"/>
              <a:gd name="G17" fmla="+- G13 10800 0"/>
              <a:gd name="G18" fmla="+- G14 10800 0"/>
              <a:gd name="G19" fmla="*/ 7519 1 2"/>
              <a:gd name="G20" fmla="+- G19 5400 0"/>
              <a:gd name="G21" fmla="cos G20 85892"/>
              <a:gd name="G22" fmla="sin G20 85892"/>
              <a:gd name="G23" fmla="+- G21 10800 0"/>
              <a:gd name="G24" fmla="+- G12 G23 G22"/>
              <a:gd name="G25" fmla="+- G22 G23 G11"/>
              <a:gd name="G26" fmla="cos 10800 85892"/>
              <a:gd name="G27" fmla="sin 10800 85892"/>
              <a:gd name="G28" fmla="cos 7519 85892"/>
              <a:gd name="G29" fmla="sin 7519 8589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3883069"/>
              <a:gd name="G36" fmla="sin G34 3883069"/>
              <a:gd name="G37" fmla="+/ 3883069 8589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519 G39"/>
              <a:gd name="G43" fmla="sin 751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473 w 21600"/>
              <a:gd name="T5" fmla="*/ 5354 h 21600"/>
              <a:gd name="T6" fmla="*/ 15483 w 21600"/>
              <a:gd name="T7" fmla="*/ 18672 h 21600"/>
              <a:gd name="T8" fmla="*/ 4306 w 21600"/>
              <a:gd name="T9" fmla="*/ 7008 h 21600"/>
              <a:gd name="T10" fmla="*/ 24296 w 21600"/>
              <a:gd name="T11" fmla="*/ 11108 h 21600"/>
              <a:gd name="T12" fmla="*/ 19858 w 21600"/>
              <a:gd name="T13" fmla="*/ 15349 h 21600"/>
              <a:gd name="T14" fmla="*/ 15617 w 21600"/>
              <a:gd name="T15" fmla="*/ 1091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317" y="10971"/>
                </a:moveTo>
                <a:cubicBezTo>
                  <a:pt x="18318" y="10914"/>
                  <a:pt x="18319" y="10857"/>
                  <a:pt x="18319" y="10800"/>
                </a:cubicBezTo>
                <a:cubicBezTo>
                  <a:pt x="18319" y="6647"/>
                  <a:pt x="14952" y="3281"/>
                  <a:pt x="10800" y="3281"/>
                </a:cubicBezTo>
                <a:cubicBezTo>
                  <a:pt x="6647" y="3281"/>
                  <a:pt x="3281" y="6647"/>
                  <a:pt x="3281" y="10800"/>
                </a:cubicBezTo>
                <a:cubicBezTo>
                  <a:pt x="3281" y="14952"/>
                  <a:pt x="6647" y="18319"/>
                  <a:pt x="10800" y="18319"/>
                </a:cubicBezTo>
                <a:cubicBezTo>
                  <a:pt x="12153" y="18319"/>
                  <a:pt x="13481" y="17953"/>
                  <a:pt x="14644" y="17261"/>
                </a:cubicBezTo>
                <a:lnTo>
                  <a:pt x="16321" y="20081"/>
                </a:lnTo>
                <a:cubicBezTo>
                  <a:pt x="14651" y="21075"/>
                  <a:pt x="12743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82"/>
                  <a:pt x="21599" y="10964"/>
                  <a:pt x="21597" y="11047"/>
                </a:cubicBezTo>
                <a:lnTo>
                  <a:pt x="24296" y="11108"/>
                </a:lnTo>
                <a:lnTo>
                  <a:pt x="19858" y="15349"/>
                </a:lnTo>
                <a:lnTo>
                  <a:pt x="15617" y="10910"/>
                </a:lnTo>
                <a:lnTo>
                  <a:pt x="18317" y="10971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2236" name="AutoShape 12"/>
          <p:cNvSpPr>
            <a:spLocks noChangeArrowheads="1"/>
          </p:cNvSpPr>
          <p:nvPr/>
        </p:nvSpPr>
        <p:spPr bwMode="auto">
          <a:xfrm>
            <a:off x="468313" y="765175"/>
            <a:ext cx="287337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chemeClr val="bg2">
              <a:alpha val="39999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2237" name="AutoShape 13"/>
          <p:cNvSpPr>
            <a:spLocks noChangeArrowheads="1"/>
          </p:cNvSpPr>
          <p:nvPr/>
        </p:nvSpPr>
        <p:spPr bwMode="auto">
          <a:xfrm rot="10800000">
            <a:off x="107950" y="765175"/>
            <a:ext cx="287338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chemeClr val="bg2">
              <a:alpha val="39999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>
            <a:off x="-36513" y="1125538"/>
            <a:ext cx="88566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40" name="AutoShape 16"/>
          <p:cNvSpPr>
            <a:spLocks noChangeArrowheads="1"/>
          </p:cNvSpPr>
          <p:nvPr/>
        </p:nvSpPr>
        <p:spPr bwMode="auto">
          <a:xfrm>
            <a:off x="1333500" y="1196975"/>
            <a:ext cx="1725613" cy="503238"/>
          </a:xfrm>
          <a:prstGeom prst="roundRect">
            <a:avLst>
              <a:gd name="adj" fmla="val 16667"/>
            </a:avLst>
          </a:prstGeom>
          <a:solidFill>
            <a:schemeClr val="bg2">
              <a:alpha val="9000"/>
            </a:schemeClr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2241" name="Group 17"/>
          <p:cNvGrpSpPr>
            <a:grpSpLocks/>
          </p:cNvGrpSpPr>
          <p:nvPr/>
        </p:nvGrpSpPr>
        <p:grpSpPr bwMode="auto">
          <a:xfrm>
            <a:off x="252413" y="1196975"/>
            <a:ext cx="935037" cy="503238"/>
            <a:chOff x="4694" y="754"/>
            <a:chExt cx="589" cy="317"/>
          </a:xfrm>
        </p:grpSpPr>
        <p:sp>
          <p:nvSpPr>
            <p:cNvPr id="52242" name="AutoShape 18"/>
            <p:cNvSpPr>
              <a:spLocks noChangeArrowheads="1"/>
            </p:cNvSpPr>
            <p:nvPr/>
          </p:nvSpPr>
          <p:spPr bwMode="auto">
            <a:xfrm>
              <a:off x="4694" y="754"/>
              <a:ext cx="589" cy="317"/>
            </a:xfrm>
            <a:prstGeom prst="roundRect">
              <a:avLst>
                <a:gd name="adj" fmla="val 16667"/>
              </a:avLst>
            </a:prstGeom>
            <a:solidFill>
              <a:schemeClr val="bg2">
                <a:alpha val="9000"/>
              </a:schemeClr>
            </a:solidFill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243" name="Text Box 19"/>
            <p:cNvSpPr txBox="1">
              <a:spLocks noChangeArrowheads="1"/>
            </p:cNvSpPr>
            <p:nvPr/>
          </p:nvSpPr>
          <p:spPr bwMode="auto">
            <a:xfrm>
              <a:off x="4830" y="754"/>
              <a:ext cx="3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2400" u="sng">
                  <a:solidFill>
                    <a:srgbClr val="808080"/>
                  </a:solidFill>
                </a:rPr>
                <a:t>&lt;&lt;</a:t>
              </a:r>
              <a:endParaRPr lang="ru-RU" altLang="ru-RU" sz="2400" u="sng">
                <a:solidFill>
                  <a:srgbClr val="808080"/>
                </a:solidFill>
              </a:endParaRPr>
            </a:p>
          </p:txBody>
        </p:sp>
      </p:grpSp>
      <p:sp>
        <p:nvSpPr>
          <p:cNvPr id="52244" name="AutoShape 20"/>
          <p:cNvSpPr>
            <a:spLocks noChangeArrowheads="1"/>
          </p:cNvSpPr>
          <p:nvPr/>
        </p:nvSpPr>
        <p:spPr bwMode="auto">
          <a:xfrm>
            <a:off x="3276600" y="1196975"/>
            <a:ext cx="2016125" cy="503238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1403350" y="1196975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u="sng">
                <a:solidFill>
                  <a:schemeClr val="bg2"/>
                </a:solidFill>
              </a:rPr>
              <a:t>Обучение</a:t>
            </a:r>
          </a:p>
        </p:txBody>
      </p:sp>
      <p:sp>
        <p:nvSpPr>
          <p:cNvPr id="52246" name="Text Box 22"/>
          <p:cNvSpPr txBox="1">
            <a:spLocks noChangeArrowheads="1"/>
          </p:cNvSpPr>
          <p:nvPr/>
        </p:nvSpPr>
        <p:spPr bwMode="auto">
          <a:xfrm>
            <a:off x="5651500" y="3141663"/>
            <a:ext cx="1584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52252" name="AutoShape 28"/>
          <p:cNvSpPr>
            <a:spLocks noChangeArrowheads="1"/>
          </p:cNvSpPr>
          <p:nvPr/>
        </p:nvSpPr>
        <p:spPr bwMode="auto">
          <a:xfrm rot="3315723">
            <a:off x="1947862" y="1466850"/>
            <a:ext cx="287338" cy="4287838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2253" name="AutoShape 29"/>
          <p:cNvSpPr>
            <a:spLocks noChangeArrowheads="1"/>
          </p:cNvSpPr>
          <p:nvPr/>
        </p:nvSpPr>
        <p:spPr bwMode="auto">
          <a:xfrm rot="61378510">
            <a:off x="5461794" y="1385094"/>
            <a:ext cx="287337" cy="4448175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2268" name="AutoShape 44"/>
          <p:cNvSpPr>
            <a:spLocks noChangeArrowheads="1"/>
          </p:cNvSpPr>
          <p:nvPr/>
        </p:nvSpPr>
        <p:spPr bwMode="auto">
          <a:xfrm>
            <a:off x="4427538" y="1917700"/>
            <a:ext cx="4465637" cy="1223963"/>
          </a:xfrm>
          <a:prstGeom prst="wedgeRoundRectCallout">
            <a:avLst>
              <a:gd name="adj1" fmla="val -59421"/>
              <a:gd name="adj2" fmla="val -38977"/>
              <a:gd name="adj3" fmla="val 16667"/>
            </a:avLst>
          </a:prstGeom>
          <a:solidFill>
            <a:srgbClr val="FFFF99">
              <a:alpha val="74001"/>
            </a:srgbClr>
          </a:solidFill>
          <a:ln w="6350">
            <a:solidFill>
              <a:srgbClr val="33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altLang="ru-RU"/>
          </a:p>
        </p:txBody>
      </p:sp>
      <p:sp>
        <p:nvSpPr>
          <p:cNvPr id="52269" name="Text Box 45"/>
          <p:cNvSpPr txBox="1">
            <a:spLocks noChangeArrowheads="1"/>
          </p:cNvSpPr>
          <p:nvPr/>
        </p:nvSpPr>
        <p:spPr bwMode="auto">
          <a:xfrm>
            <a:off x="4356100" y="1954213"/>
            <a:ext cx="46085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chemeClr val="accent2"/>
                </a:solidFill>
              </a:rPr>
              <a:t>Меня зовут Юля Мосейчева. Я учусь в 5«В» классе     школы №57 г.Москвы. 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3348038" y="1196975"/>
            <a:ext cx="2160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chemeClr val="bg1"/>
                </a:solidFill>
              </a:rPr>
              <a:t>Чемпионат</a:t>
            </a:r>
          </a:p>
        </p:txBody>
      </p:sp>
      <p:pic>
        <p:nvPicPr>
          <p:cNvPr id="52272" name="Picture 48" descr="DSC02521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3719512" cy="472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78" name="AutoShape 54"/>
          <p:cNvSpPr>
            <a:spLocks noChangeArrowheads="1"/>
          </p:cNvSpPr>
          <p:nvPr/>
        </p:nvSpPr>
        <p:spPr bwMode="auto">
          <a:xfrm>
            <a:off x="4427538" y="4651375"/>
            <a:ext cx="4465637" cy="2017713"/>
          </a:xfrm>
          <a:prstGeom prst="wedgeRoundRectCallout">
            <a:avLst>
              <a:gd name="adj1" fmla="val -59847"/>
              <a:gd name="adj2" fmla="val -36704"/>
              <a:gd name="adj3" fmla="val 16667"/>
            </a:avLst>
          </a:prstGeom>
          <a:solidFill>
            <a:srgbClr val="FFFF99">
              <a:alpha val="74001"/>
            </a:srgbClr>
          </a:solidFill>
          <a:ln w="6350">
            <a:solidFill>
              <a:srgbClr val="33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altLang="ru-RU"/>
          </a:p>
        </p:txBody>
      </p:sp>
      <p:sp>
        <p:nvSpPr>
          <p:cNvPr id="52273" name="Text Box 49"/>
          <p:cNvSpPr txBox="1">
            <a:spLocks noChangeArrowheads="1"/>
          </p:cNvSpPr>
          <p:nvPr/>
        </p:nvSpPr>
        <p:spPr bwMode="auto">
          <a:xfrm>
            <a:off x="4427538" y="4652963"/>
            <a:ext cx="46101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chemeClr val="accent2"/>
                </a:solidFill>
              </a:rPr>
              <a:t>Приняв участие в Чемпионате, я многому научилась и даже смогла передать часть своих знаний  другим людям.    </a:t>
            </a:r>
          </a:p>
        </p:txBody>
      </p:sp>
      <p:sp>
        <p:nvSpPr>
          <p:cNvPr id="52277" name="AutoShape 53"/>
          <p:cNvSpPr>
            <a:spLocks noChangeArrowheads="1"/>
          </p:cNvSpPr>
          <p:nvPr/>
        </p:nvSpPr>
        <p:spPr bwMode="auto">
          <a:xfrm>
            <a:off x="4427538" y="3284538"/>
            <a:ext cx="4465637" cy="1223962"/>
          </a:xfrm>
          <a:prstGeom prst="wedgeRoundRectCallout">
            <a:avLst>
              <a:gd name="adj1" fmla="val -59421"/>
              <a:gd name="adj2" fmla="val -38977"/>
              <a:gd name="adj3" fmla="val 16667"/>
            </a:avLst>
          </a:prstGeom>
          <a:solidFill>
            <a:srgbClr val="FFFF99">
              <a:alpha val="74001"/>
            </a:srgbClr>
          </a:solidFill>
          <a:ln w="6350">
            <a:solidFill>
              <a:srgbClr val="33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altLang="ru-RU"/>
          </a:p>
        </p:txBody>
      </p:sp>
      <p:sp>
        <p:nvSpPr>
          <p:cNvPr id="52274" name="Text Box 50"/>
          <p:cNvSpPr txBox="1">
            <a:spLocks noChangeArrowheads="1"/>
          </p:cNvSpPr>
          <p:nvPr/>
        </p:nvSpPr>
        <p:spPr bwMode="auto">
          <a:xfrm>
            <a:off x="4500563" y="3249613"/>
            <a:ext cx="43926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chemeClr val="accent2"/>
                </a:solidFill>
              </a:rPr>
              <a:t>Увлекаюсь математикой и информатикой, занимаюсь волейболом и плаваньем.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ChangeArrowheads="1"/>
          </p:cNvSpPr>
          <p:nvPr/>
        </p:nvSpPr>
        <p:spPr bwMode="auto">
          <a:xfrm rot="10800000">
            <a:off x="0" y="115888"/>
            <a:ext cx="4643438" cy="433387"/>
          </a:xfrm>
          <a:custGeom>
            <a:avLst/>
            <a:gdLst>
              <a:gd name="G0" fmla="+- 965 0 0"/>
              <a:gd name="G1" fmla="+- 21600 0 965"/>
              <a:gd name="G2" fmla="*/ 965 1 2"/>
              <a:gd name="G3" fmla="+- 21600 0 G2"/>
              <a:gd name="G4" fmla="+/ 965 21600 2"/>
              <a:gd name="G5" fmla="+/ G1 0 2"/>
              <a:gd name="G6" fmla="*/ 21600 21600 965"/>
              <a:gd name="G7" fmla="*/ G6 1 2"/>
              <a:gd name="G8" fmla="+- 21600 0 G7"/>
              <a:gd name="G9" fmla="*/ 21600 1 2"/>
              <a:gd name="G10" fmla="+- 965 0 G9"/>
              <a:gd name="G11" fmla="?: G10 G8 0"/>
              <a:gd name="G12" fmla="?: G10 G7 21600"/>
              <a:gd name="T0" fmla="*/ 21117 w 21600"/>
              <a:gd name="T1" fmla="*/ 10800 h 21600"/>
              <a:gd name="T2" fmla="*/ 10800 w 21600"/>
              <a:gd name="T3" fmla="*/ 21600 h 21600"/>
              <a:gd name="T4" fmla="*/ 483 w 21600"/>
              <a:gd name="T5" fmla="*/ 10800 h 21600"/>
              <a:gd name="T6" fmla="*/ 10800 w 21600"/>
              <a:gd name="T7" fmla="*/ 0 h 21600"/>
              <a:gd name="T8" fmla="*/ 2283 w 21600"/>
              <a:gd name="T9" fmla="*/ 2283 h 21600"/>
              <a:gd name="T10" fmla="*/ 19317 w 21600"/>
              <a:gd name="T11" fmla="*/ 1931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965" y="21600"/>
                </a:lnTo>
                <a:lnTo>
                  <a:pt x="2063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22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3251" name="Picture 3" descr="Logotipch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4613"/>
            <a:ext cx="26289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4716463" y="188913"/>
            <a:ext cx="215900" cy="215900"/>
          </a:xfrm>
          <a:prstGeom prst="plus">
            <a:avLst>
              <a:gd name="adj" fmla="val 36028"/>
            </a:avLst>
          </a:prstGeom>
          <a:solidFill>
            <a:schemeClr val="bg2">
              <a:alpha val="39999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576263"/>
            <a:ext cx="9144000" cy="6308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55" name="AutoShape 7"/>
          <p:cNvSpPr>
            <a:spLocks noChangeArrowheads="1"/>
          </p:cNvSpPr>
          <p:nvPr/>
        </p:nvSpPr>
        <p:spPr bwMode="auto">
          <a:xfrm>
            <a:off x="1187450" y="549275"/>
            <a:ext cx="7850188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1152525" y="549275"/>
            <a:ext cx="80279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400" b="1"/>
              <a:t>ИЗУЧИ ИНТЕРНЕТ</a:t>
            </a:r>
            <a:r>
              <a:rPr lang="ru-RU" altLang="ru-RU" sz="2000" b="1"/>
              <a:t> </a:t>
            </a:r>
            <a:r>
              <a:rPr lang="ru-RU" altLang="ru-RU" sz="3200" b="1"/>
              <a:t>–</a:t>
            </a:r>
            <a:r>
              <a:rPr lang="ru-RU" altLang="ru-RU" sz="2000" b="1"/>
              <a:t> </a:t>
            </a:r>
            <a:r>
              <a:rPr lang="ru-RU" altLang="ru-RU" sz="3400" b="1"/>
              <a:t>УПРАВЛЯЙ ИМ</a:t>
            </a:r>
          </a:p>
        </p:txBody>
      </p:sp>
      <p:sp>
        <p:nvSpPr>
          <p:cNvPr id="53257" name="AutoShape 9"/>
          <p:cNvSpPr>
            <a:spLocks noChangeArrowheads="1"/>
          </p:cNvSpPr>
          <p:nvPr/>
        </p:nvSpPr>
        <p:spPr bwMode="auto">
          <a:xfrm>
            <a:off x="8748713" y="763588"/>
            <a:ext cx="215900" cy="217487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58" name="AutoShape 10"/>
          <p:cNvSpPr>
            <a:spLocks noChangeArrowheads="1"/>
          </p:cNvSpPr>
          <p:nvPr/>
        </p:nvSpPr>
        <p:spPr bwMode="auto">
          <a:xfrm rot="-3804461">
            <a:off x="862806" y="765969"/>
            <a:ext cx="217488" cy="215900"/>
          </a:xfrm>
          <a:custGeom>
            <a:avLst/>
            <a:gdLst>
              <a:gd name="G0" fmla="+- 85892 0 0"/>
              <a:gd name="G1" fmla="+- 3883069 0 0"/>
              <a:gd name="G2" fmla="+- 85892 0 3883069"/>
              <a:gd name="G3" fmla="+- 10800 0 0"/>
              <a:gd name="G4" fmla="+- 0 0 8589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519 0 0"/>
              <a:gd name="G9" fmla="+- 0 0 3883069"/>
              <a:gd name="G10" fmla="+- 7519 0 2700"/>
              <a:gd name="G11" fmla="cos G10 85892"/>
              <a:gd name="G12" fmla="sin G10 85892"/>
              <a:gd name="G13" fmla="cos 13500 85892"/>
              <a:gd name="G14" fmla="sin 13500 85892"/>
              <a:gd name="G15" fmla="+- G11 10800 0"/>
              <a:gd name="G16" fmla="+- G12 10800 0"/>
              <a:gd name="G17" fmla="+- G13 10800 0"/>
              <a:gd name="G18" fmla="+- G14 10800 0"/>
              <a:gd name="G19" fmla="*/ 7519 1 2"/>
              <a:gd name="G20" fmla="+- G19 5400 0"/>
              <a:gd name="G21" fmla="cos G20 85892"/>
              <a:gd name="G22" fmla="sin G20 85892"/>
              <a:gd name="G23" fmla="+- G21 10800 0"/>
              <a:gd name="G24" fmla="+- G12 G23 G22"/>
              <a:gd name="G25" fmla="+- G22 G23 G11"/>
              <a:gd name="G26" fmla="cos 10800 85892"/>
              <a:gd name="G27" fmla="sin 10800 85892"/>
              <a:gd name="G28" fmla="cos 7519 85892"/>
              <a:gd name="G29" fmla="sin 7519 8589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3883069"/>
              <a:gd name="G36" fmla="sin G34 3883069"/>
              <a:gd name="G37" fmla="+/ 3883069 8589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519 G39"/>
              <a:gd name="G43" fmla="sin 751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473 w 21600"/>
              <a:gd name="T5" fmla="*/ 5354 h 21600"/>
              <a:gd name="T6" fmla="*/ 15483 w 21600"/>
              <a:gd name="T7" fmla="*/ 18672 h 21600"/>
              <a:gd name="T8" fmla="*/ 4306 w 21600"/>
              <a:gd name="T9" fmla="*/ 7008 h 21600"/>
              <a:gd name="T10" fmla="*/ 24296 w 21600"/>
              <a:gd name="T11" fmla="*/ 11108 h 21600"/>
              <a:gd name="T12" fmla="*/ 19858 w 21600"/>
              <a:gd name="T13" fmla="*/ 15349 h 21600"/>
              <a:gd name="T14" fmla="*/ 15617 w 21600"/>
              <a:gd name="T15" fmla="*/ 1091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317" y="10971"/>
                </a:moveTo>
                <a:cubicBezTo>
                  <a:pt x="18318" y="10914"/>
                  <a:pt x="18319" y="10857"/>
                  <a:pt x="18319" y="10800"/>
                </a:cubicBezTo>
                <a:cubicBezTo>
                  <a:pt x="18319" y="6647"/>
                  <a:pt x="14952" y="3281"/>
                  <a:pt x="10800" y="3281"/>
                </a:cubicBezTo>
                <a:cubicBezTo>
                  <a:pt x="6647" y="3281"/>
                  <a:pt x="3281" y="6647"/>
                  <a:pt x="3281" y="10800"/>
                </a:cubicBezTo>
                <a:cubicBezTo>
                  <a:pt x="3281" y="14952"/>
                  <a:pt x="6647" y="18319"/>
                  <a:pt x="10800" y="18319"/>
                </a:cubicBezTo>
                <a:cubicBezTo>
                  <a:pt x="12153" y="18319"/>
                  <a:pt x="13481" y="17953"/>
                  <a:pt x="14644" y="17261"/>
                </a:cubicBezTo>
                <a:lnTo>
                  <a:pt x="16321" y="20081"/>
                </a:lnTo>
                <a:cubicBezTo>
                  <a:pt x="14651" y="21075"/>
                  <a:pt x="12743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82"/>
                  <a:pt x="21599" y="10964"/>
                  <a:pt x="21597" y="11047"/>
                </a:cubicBezTo>
                <a:lnTo>
                  <a:pt x="24296" y="11108"/>
                </a:lnTo>
                <a:lnTo>
                  <a:pt x="19858" y="15349"/>
                </a:lnTo>
                <a:lnTo>
                  <a:pt x="15617" y="10910"/>
                </a:lnTo>
                <a:lnTo>
                  <a:pt x="18317" y="10971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59" name="AutoShape 11"/>
          <p:cNvSpPr>
            <a:spLocks noChangeArrowheads="1"/>
          </p:cNvSpPr>
          <p:nvPr/>
        </p:nvSpPr>
        <p:spPr bwMode="auto">
          <a:xfrm>
            <a:off x="468313" y="765175"/>
            <a:ext cx="287337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chemeClr val="bg2">
              <a:alpha val="39999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60" name="AutoShape 12"/>
          <p:cNvSpPr>
            <a:spLocks noChangeArrowheads="1"/>
          </p:cNvSpPr>
          <p:nvPr/>
        </p:nvSpPr>
        <p:spPr bwMode="auto">
          <a:xfrm rot="10800000">
            <a:off x="107950" y="765175"/>
            <a:ext cx="287338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chemeClr val="bg2">
              <a:alpha val="39999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-36513" y="1125538"/>
            <a:ext cx="88566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62" name="AutoShape 14"/>
          <p:cNvSpPr>
            <a:spLocks noChangeArrowheads="1"/>
          </p:cNvSpPr>
          <p:nvPr/>
        </p:nvSpPr>
        <p:spPr bwMode="auto">
          <a:xfrm>
            <a:off x="1333500" y="1196975"/>
            <a:ext cx="1725613" cy="503238"/>
          </a:xfrm>
          <a:prstGeom prst="roundRect">
            <a:avLst>
              <a:gd name="adj" fmla="val 16667"/>
            </a:avLst>
          </a:prstGeom>
          <a:solidFill>
            <a:schemeClr val="bg2">
              <a:alpha val="9000"/>
            </a:schemeClr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3263" name="Group 15"/>
          <p:cNvGrpSpPr>
            <a:grpSpLocks/>
          </p:cNvGrpSpPr>
          <p:nvPr/>
        </p:nvGrpSpPr>
        <p:grpSpPr bwMode="auto">
          <a:xfrm>
            <a:off x="252413" y="1196975"/>
            <a:ext cx="935037" cy="503238"/>
            <a:chOff x="4694" y="754"/>
            <a:chExt cx="589" cy="317"/>
          </a:xfrm>
        </p:grpSpPr>
        <p:sp>
          <p:nvSpPr>
            <p:cNvPr id="53264" name="AutoShape 16"/>
            <p:cNvSpPr>
              <a:spLocks noChangeArrowheads="1"/>
            </p:cNvSpPr>
            <p:nvPr/>
          </p:nvSpPr>
          <p:spPr bwMode="auto">
            <a:xfrm>
              <a:off x="4694" y="754"/>
              <a:ext cx="589" cy="317"/>
            </a:xfrm>
            <a:prstGeom prst="roundRect">
              <a:avLst>
                <a:gd name="adj" fmla="val 16667"/>
              </a:avLst>
            </a:prstGeom>
            <a:solidFill>
              <a:schemeClr val="bg2">
                <a:alpha val="9000"/>
              </a:schemeClr>
            </a:solidFill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65" name="Text Box 17"/>
            <p:cNvSpPr txBox="1">
              <a:spLocks noChangeArrowheads="1"/>
            </p:cNvSpPr>
            <p:nvPr/>
          </p:nvSpPr>
          <p:spPr bwMode="auto">
            <a:xfrm>
              <a:off x="4830" y="754"/>
              <a:ext cx="3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2400" u="sng">
                  <a:solidFill>
                    <a:srgbClr val="808080"/>
                  </a:solidFill>
                </a:rPr>
                <a:t>&lt;&lt;</a:t>
              </a:r>
              <a:endParaRPr lang="ru-RU" altLang="ru-RU" sz="2400" u="sng">
                <a:solidFill>
                  <a:srgbClr val="808080"/>
                </a:solidFill>
              </a:endParaRPr>
            </a:p>
          </p:txBody>
        </p:sp>
      </p:grpSp>
      <p:sp>
        <p:nvSpPr>
          <p:cNvPr id="53266" name="AutoShape 18"/>
          <p:cNvSpPr>
            <a:spLocks noChangeArrowheads="1"/>
          </p:cNvSpPr>
          <p:nvPr/>
        </p:nvSpPr>
        <p:spPr bwMode="auto">
          <a:xfrm>
            <a:off x="3276600" y="1196975"/>
            <a:ext cx="2016125" cy="503238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1403350" y="1196975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u="sng">
                <a:solidFill>
                  <a:schemeClr val="bg2"/>
                </a:solidFill>
              </a:rPr>
              <a:t>Обучение</a:t>
            </a:r>
          </a:p>
        </p:txBody>
      </p:sp>
      <p:sp>
        <p:nvSpPr>
          <p:cNvPr id="53268" name="Text Box 20"/>
          <p:cNvSpPr txBox="1">
            <a:spLocks noChangeArrowheads="1"/>
          </p:cNvSpPr>
          <p:nvPr/>
        </p:nvSpPr>
        <p:spPr bwMode="auto">
          <a:xfrm>
            <a:off x="5651500" y="3141663"/>
            <a:ext cx="1584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53269" name="AutoShape 21"/>
          <p:cNvSpPr>
            <a:spLocks noChangeArrowheads="1"/>
          </p:cNvSpPr>
          <p:nvPr/>
        </p:nvSpPr>
        <p:spPr bwMode="auto">
          <a:xfrm rot="3315723">
            <a:off x="1947862" y="1466850"/>
            <a:ext cx="287338" cy="4287838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70" name="AutoShape 22"/>
          <p:cNvSpPr>
            <a:spLocks noChangeArrowheads="1"/>
          </p:cNvSpPr>
          <p:nvPr/>
        </p:nvSpPr>
        <p:spPr bwMode="auto">
          <a:xfrm rot="61378510">
            <a:off x="5461794" y="1385094"/>
            <a:ext cx="287337" cy="4448175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3348038" y="1196975"/>
            <a:ext cx="2160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chemeClr val="bg1"/>
                </a:solidFill>
              </a:rPr>
              <a:t>Чемпионат</a:t>
            </a:r>
          </a:p>
        </p:txBody>
      </p:sp>
      <p:pic>
        <p:nvPicPr>
          <p:cNvPr id="53277" name="Picture 29" descr="DSC02426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16338"/>
            <a:ext cx="5400675" cy="303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84" name="AutoShape 36"/>
          <p:cNvSpPr>
            <a:spLocks noChangeArrowheads="1"/>
          </p:cNvSpPr>
          <p:nvPr/>
        </p:nvSpPr>
        <p:spPr bwMode="auto">
          <a:xfrm>
            <a:off x="179388" y="1844675"/>
            <a:ext cx="5616575" cy="1584325"/>
          </a:xfrm>
          <a:prstGeom prst="wedgeRoundRectCallout">
            <a:avLst>
              <a:gd name="adj1" fmla="val -56"/>
              <a:gd name="adj2" fmla="val 65931"/>
              <a:gd name="adj3" fmla="val 16667"/>
            </a:avLst>
          </a:prstGeom>
          <a:solidFill>
            <a:srgbClr val="FFFF99">
              <a:alpha val="74001"/>
            </a:srgbClr>
          </a:solidFill>
          <a:ln w="6350">
            <a:solidFill>
              <a:srgbClr val="33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altLang="ru-RU"/>
          </a:p>
        </p:txBody>
      </p:sp>
      <p:sp>
        <p:nvSpPr>
          <p:cNvPr id="53278" name="Text Box 30"/>
          <p:cNvSpPr txBox="1">
            <a:spLocks noChangeArrowheads="1"/>
          </p:cNvSpPr>
          <p:nvPr/>
        </p:nvSpPr>
        <p:spPr bwMode="auto">
          <a:xfrm>
            <a:off x="179388" y="1844675"/>
            <a:ext cx="58324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chemeClr val="accent2"/>
                </a:solidFill>
              </a:rPr>
              <a:t>Мои ученики - семья инвалидов, которые живут в нашем подъезде:  Владимир Алексеевич (74 года) и Зинаида Григорьевна (69 лет)</a:t>
            </a:r>
          </a:p>
        </p:txBody>
      </p:sp>
      <p:sp>
        <p:nvSpPr>
          <p:cNvPr id="53281" name="AutoShape 33"/>
          <p:cNvSpPr>
            <a:spLocks noChangeArrowheads="1"/>
          </p:cNvSpPr>
          <p:nvPr/>
        </p:nvSpPr>
        <p:spPr bwMode="auto">
          <a:xfrm>
            <a:off x="6011863" y="1844675"/>
            <a:ext cx="3024187" cy="1655763"/>
          </a:xfrm>
          <a:prstGeom prst="wedgeRoundRectCallout">
            <a:avLst>
              <a:gd name="adj1" fmla="val -61810"/>
              <a:gd name="adj2" fmla="val 79338"/>
              <a:gd name="adj3" fmla="val 16667"/>
            </a:avLst>
          </a:prstGeom>
          <a:solidFill>
            <a:srgbClr val="FFFF99">
              <a:alpha val="74001"/>
            </a:srgbClr>
          </a:solidFill>
          <a:ln w="6350">
            <a:solidFill>
              <a:srgbClr val="33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altLang="ru-RU"/>
          </a:p>
        </p:txBody>
      </p:sp>
      <p:sp>
        <p:nvSpPr>
          <p:cNvPr id="53279" name="Text Box 31"/>
          <p:cNvSpPr txBox="1">
            <a:spLocks noChangeArrowheads="1"/>
          </p:cNvSpPr>
          <p:nvPr/>
        </p:nvSpPr>
        <p:spPr bwMode="auto">
          <a:xfrm>
            <a:off x="6011863" y="1876425"/>
            <a:ext cx="305911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chemeClr val="accent2"/>
                </a:solidFill>
              </a:rPr>
              <a:t>Им тяжело ходить, поэтому они очень редко выходят из дома. </a:t>
            </a:r>
          </a:p>
        </p:txBody>
      </p:sp>
      <p:sp>
        <p:nvSpPr>
          <p:cNvPr id="53282" name="AutoShape 34"/>
          <p:cNvSpPr>
            <a:spLocks noChangeArrowheads="1"/>
          </p:cNvSpPr>
          <p:nvPr/>
        </p:nvSpPr>
        <p:spPr bwMode="auto">
          <a:xfrm>
            <a:off x="5940425" y="4149725"/>
            <a:ext cx="3095625" cy="2087563"/>
          </a:xfrm>
          <a:prstGeom prst="wedgeRoundRectCallout">
            <a:avLst>
              <a:gd name="adj1" fmla="val -59847"/>
              <a:gd name="adj2" fmla="val -48708"/>
              <a:gd name="adj3" fmla="val 16667"/>
            </a:avLst>
          </a:prstGeom>
          <a:solidFill>
            <a:srgbClr val="FFFF99">
              <a:alpha val="74001"/>
            </a:srgbClr>
          </a:solidFill>
          <a:ln w="6350">
            <a:solidFill>
              <a:srgbClr val="33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altLang="ru-RU"/>
          </a:p>
        </p:txBody>
      </p:sp>
      <p:sp>
        <p:nvSpPr>
          <p:cNvPr id="53280" name="Text Box 32"/>
          <p:cNvSpPr txBox="1">
            <a:spLocks noChangeArrowheads="1"/>
          </p:cNvSpPr>
          <p:nvPr/>
        </p:nvSpPr>
        <p:spPr bwMode="auto">
          <a:xfrm>
            <a:off x="5940425" y="4221163"/>
            <a:ext cx="302418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chemeClr val="accent2"/>
                </a:solidFill>
              </a:rPr>
              <a:t>Мое предложение изучить Интернет  было принято с большим воодушевлением.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ChangeArrowheads="1"/>
          </p:cNvSpPr>
          <p:nvPr/>
        </p:nvSpPr>
        <p:spPr bwMode="auto">
          <a:xfrm rot="10800000">
            <a:off x="0" y="115888"/>
            <a:ext cx="4643438" cy="433387"/>
          </a:xfrm>
          <a:custGeom>
            <a:avLst/>
            <a:gdLst>
              <a:gd name="G0" fmla="+- 965 0 0"/>
              <a:gd name="G1" fmla="+- 21600 0 965"/>
              <a:gd name="G2" fmla="*/ 965 1 2"/>
              <a:gd name="G3" fmla="+- 21600 0 G2"/>
              <a:gd name="G4" fmla="+/ 965 21600 2"/>
              <a:gd name="G5" fmla="+/ G1 0 2"/>
              <a:gd name="G6" fmla="*/ 21600 21600 965"/>
              <a:gd name="G7" fmla="*/ G6 1 2"/>
              <a:gd name="G8" fmla="+- 21600 0 G7"/>
              <a:gd name="G9" fmla="*/ 21600 1 2"/>
              <a:gd name="G10" fmla="+- 965 0 G9"/>
              <a:gd name="G11" fmla="?: G10 G8 0"/>
              <a:gd name="G12" fmla="?: G10 G7 21600"/>
              <a:gd name="T0" fmla="*/ 21117 w 21600"/>
              <a:gd name="T1" fmla="*/ 10800 h 21600"/>
              <a:gd name="T2" fmla="*/ 10800 w 21600"/>
              <a:gd name="T3" fmla="*/ 21600 h 21600"/>
              <a:gd name="T4" fmla="*/ 483 w 21600"/>
              <a:gd name="T5" fmla="*/ 10800 h 21600"/>
              <a:gd name="T6" fmla="*/ 10800 w 21600"/>
              <a:gd name="T7" fmla="*/ 0 h 21600"/>
              <a:gd name="T8" fmla="*/ 2283 w 21600"/>
              <a:gd name="T9" fmla="*/ 2283 h 21600"/>
              <a:gd name="T10" fmla="*/ 19317 w 21600"/>
              <a:gd name="T11" fmla="*/ 1931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965" y="21600"/>
                </a:lnTo>
                <a:lnTo>
                  <a:pt x="2063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22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4275" name="Picture 3" descr="Logotipch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4613"/>
            <a:ext cx="26289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4716463" y="188913"/>
            <a:ext cx="215900" cy="215900"/>
          </a:xfrm>
          <a:prstGeom prst="plus">
            <a:avLst>
              <a:gd name="adj" fmla="val 36028"/>
            </a:avLst>
          </a:prstGeom>
          <a:solidFill>
            <a:schemeClr val="bg2">
              <a:alpha val="39999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549275"/>
            <a:ext cx="9144000" cy="6308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auto">
          <a:xfrm>
            <a:off x="1187450" y="549275"/>
            <a:ext cx="7850188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1152525" y="549275"/>
            <a:ext cx="80279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400" b="1"/>
              <a:t>ИЗУЧИ ИНТЕРНЕТ</a:t>
            </a:r>
            <a:r>
              <a:rPr lang="ru-RU" altLang="ru-RU" sz="2000" b="1"/>
              <a:t> </a:t>
            </a:r>
            <a:r>
              <a:rPr lang="ru-RU" altLang="ru-RU" sz="3200" b="1"/>
              <a:t>–</a:t>
            </a:r>
            <a:r>
              <a:rPr lang="ru-RU" altLang="ru-RU" sz="2000" b="1"/>
              <a:t> </a:t>
            </a:r>
            <a:r>
              <a:rPr lang="ru-RU" altLang="ru-RU" sz="3400" b="1"/>
              <a:t>УПРАВЛЯЙ ИМ</a:t>
            </a:r>
          </a:p>
        </p:txBody>
      </p:sp>
      <p:sp>
        <p:nvSpPr>
          <p:cNvPr id="54281" name="AutoShape 9"/>
          <p:cNvSpPr>
            <a:spLocks noChangeArrowheads="1"/>
          </p:cNvSpPr>
          <p:nvPr/>
        </p:nvSpPr>
        <p:spPr bwMode="auto">
          <a:xfrm>
            <a:off x="8748713" y="763588"/>
            <a:ext cx="215900" cy="217487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2" name="AutoShape 10"/>
          <p:cNvSpPr>
            <a:spLocks noChangeArrowheads="1"/>
          </p:cNvSpPr>
          <p:nvPr/>
        </p:nvSpPr>
        <p:spPr bwMode="auto">
          <a:xfrm rot="-3804461">
            <a:off x="862806" y="765969"/>
            <a:ext cx="217488" cy="215900"/>
          </a:xfrm>
          <a:custGeom>
            <a:avLst/>
            <a:gdLst>
              <a:gd name="G0" fmla="+- 85892 0 0"/>
              <a:gd name="G1" fmla="+- 3883069 0 0"/>
              <a:gd name="G2" fmla="+- 85892 0 3883069"/>
              <a:gd name="G3" fmla="+- 10800 0 0"/>
              <a:gd name="G4" fmla="+- 0 0 8589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519 0 0"/>
              <a:gd name="G9" fmla="+- 0 0 3883069"/>
              <a:gd name="G10" fmla="+- 7519 0 2700"/>
              <a:gd name="G11" fmla="cos G10 85892"/>
              <a:gd name="G12" fmla="sin G10 85892"/>
              <a:gd name="G13" fmla="cos 13500 85892"/>
              <a:gd name="G14" fmla="sin 13500 85892"/>
              <a:gd name="G15" fmla="+- G11 10800 0"/>
              <a:gd name="G16" fmla="+- G12 10800 0"/>
              <a:gd name="G17" fmla="+- G13 10800 0"/>
              <a:gd name="G18" fmla="+- G14 10800 0"/>
              <a:gd name="G19" fmla="*/ 7519 1 2"/>
              <a:gd name="G20" fmla="+- G19 5400 0"/>
              <a:gd name="G21" fmla="cos G20 85892"/>
              <a:gd name="G22" fmla="sin G20 85892"/>
              <a:gd name="G23" fmla="+- G21 10800 0"/>
              <a:gd name="G24" fmla="+- G12 G23 G22"/>
              <a:gd name="G25" fmla="+- G22 G23 G11"/>
              <a:gd name="G26" fmla="cos 10800 85892"/>
              <a:gd name="G27" fmla="sin 10800 85892"/>
              <a:gd name="G28" fmla="cos 7519 85892"/>
              <a:gd name="G29" fmla="sin 7519 8589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3883069"/>
              <a:gd name="G36" fmla="sin G34 3883069"/>
              <a:gd name="G37" fmla="+/ 3883069 8589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519 G39"/>
              <a:gd name="G43" fmla="sin 751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473 w 21600"/>
              <a:gd name="T5" fmla="*/ 5354 h 21600"/>
              <a:gd name="T6" fmla="*/ 15483 w 21600"/>
              <a:gd name="T7" fmla="*/ 18672 h 21600"/>
              <a:gd name="T8" fmla="*/ 4306 w 21600"/>
              <a:gd name="T9" fmla="*/ 7008 h 21600"/>
              <a:gd name="T10" fmla="*/ 24296 w 21600"/>
              <a:gd name="T11" fmla="*/ 11108 h 21600"/>
              <a:gd name="T12" fmla="*/ 19858 w 21600"/>
              <a:gd name="T13" fmla="*/ 15349 h 21600"/>
              <a:gd name="T14" fmla="*/ 15617 w 21600"/>
              <a:gd name="T15" fmla="*/ 1091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317" y="10971"/>
                </a:moveTo>
                <a:cubicBezTo>
                  <a:pt x="18318" y="10914"/>
                  <a:pt x="18319" y="10857"/>
                  <a:pt x="18319" y="10800"/>
                </a:cubicBezTo>
                <a:cubicBezTo>
                  <a:pt x="18319" y="6647"/>
                  <a:pt x="14952" y="3281"/>
                  <a:pt x="10800" y="3281"/>
                </a:cubicBezTo>
                <a:cubicBezTo>
                  <a:pt x="6647" y="3281"/>
                  <a:pt x="3281" y="6647"/>
                  <a:pt x="3281" y="10800"/>
                </a:cubicBezTo>
                <a:cubicBezTo>
                  <a:pt x="3281" y="14952"/>
                  <a:pt x="6647" y="18319"/>
                  <a:pt x="10800" y="18319"/>
                </a:cubicBezTo>
                <a:cubicBezTo>
                  <a:pt x="12153" y="18319"/>
                  <a:pt x="13481" y="17953"/>
                  <a:pt x="14644" y="17261"/>
                </a:cubicBezTo>
                <a:lnTo>
                  <a:pt x="16321" y="20081"/>
                </a:lnTo>
                <a:cubicBezTo>
                  <a:pt x="14651" y="21075"/>
                  <a:pt x="12743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82"/>
                  <a:pt x="21599" y="10964"/>
                  <a:pt x="21597" y="11047"/>
                </a:cubicBezTo>
                <a:lnTo>
                  <a:pt x="24296" y="11108"/>
                </a:lnTo>
                <a:lnTo>
                  <a:pt x="19858" y="15349"/>
                </a:lnTo>
                <a:lnTo>
                  <a:pt x="15617" y="10910"/>
                </a:lnTo>
                <a:lnTo>
                  <a:pt x="18317" y="10971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3" name="AutoShape 11"/>
          <p:cNvSpPr>
            <a:spLocks noChangeArrowheads="1"/>
          </p:cNvSpPr>
          <p:nvPr/>
        </p:nvSpPr>
        <p:spPr bwMode="auto">
          <a:xfrm>
            <a:off x="468313" y="765175"/>
            <a:ext cx="287337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chemeClr val="bg2">
              <a:alpha val="39999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4" name="AutoShape 12"/>
          <p:cNvSpPr>
            <a:spLocks noChangeArrowheads="1"/>
          </p:cNvSpPr>
          <p:nvPr/>
        </p:nvSpPr>
        <p:spPr bwMode="auto">
          <a:xfrm rot="10800000">
            <a:off x="107950" y="765175"/>
            <a:ext cx="287338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chemeClr val="bg2">
              <a:alpha val="39999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>
            <a:off x="-36513" y="1125538"/>
            <a:ext cx="88566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286" name="AutoShape 14"/>
          <p:cNvSpPr>
            <a:spLocks noChangeArrowheads="1"/>
          </p:cNvSpPr>
          <p:nvPr/>
        </p:nvSpPr>
        <p:spPr bwMode="auto">
          <a:xfrm>
            <a:off x="1333500" y="1196975"/>
            <a:ext cx="1725613" cy="503238"/>
          </a:xfrm>
          <a:prstGeom prst="roundRect">
            <a:avLst>
              <a:gd name="adj" fmla="val 16667"/>
            </a:avLst>
          </a:prstGeom>
          <a:solidFill>
            <a:schemeClr val="bg2">
              <a:alpha val="9000"/>
            </a:schemeClr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4287" name="Group 15"/>
          <p:cNvGrpSpPr>
            <a:grpSpLocks/>
          </p:cNvGrpSpPr>
          <p:nvPr/>
        </p:nvGrpSpPr>
        <p:grpSpPr bwMode="auto">
          <a:xfrm>
            <a:off x="252413" y="1196975"/>
            <a:ext cx="935037" cy="503238"/>
            <a:chOff x="4694" y="754"/>
            <a:chExt cx="589" cy="317"/>
          </a:xfrm>
        </p:grpSpPr>
        <p:sp>
          <p:nvSpPr>
            <p:cNvPr id="54288" name="AutoShape 16"/>
            <p:cNvSpPr>
              <a:spLocks noChangeArrowheads="1"/>
            </p:cNvSpPr>
            <p:nvPr/>
          </p:nvSpPr>
          <p:spPr bwMode="auto">
            <a:xfrm>
              <a:off x="4694" y="754"/>
              <a:ext cx="589" cy="317"/>
            </a:xfrm>
            <a:prstGeom prst="roundRect">
              <a:avLst>
                <a:gd name="adj" fmla="val 16667"/>
              </a:avLst>
            </a:prstGeom>
            <a:solidFill>
              <a:schemeClr val="bg2">
                <a:alpha val="9000"/>
              </a:schemeClr>
            </a:solidFill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289" name="Text Box 17"/>
            <p:cNvSpPr txBox="1">
              <a:spLocks noChangeArrowheads="1"/>
            </p:cNvSpPr>
            <p:nvPr/>
          </p:nvSpPr>
          <p:spPr bwMode="auto">
            <a:xfrm>
              <a:off x="4830" y="754"/>
              <a:ext cx="3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2400" u="sng">
                  <a:solidFill>
                    <a:srgbClr val="808080"/>
                  </a:solidFill>
                </a:rPr>
                <a:t>&lt;&lt;</a:t>
              </a:r>
              <a:endParaRPr lang="ru-RU" altLang="ru-RU" sz="2400" u="sng">
                <a:solidFill>
                  <a:srgbClr val="808080"/>
                </a:solidFill>
              </a:endParaRPr>
            </a:p>
          </p:txBody>
        </p:sp>
      </p:grpSp>
      <p:sp>
        <p:nvSpPr>
          <p:cNvPr id="54290" name="AutoShape 18"/>
          <p:cNvSpPr>
            <a:spLocks noChangeArrowheads="1"/>
          </p:cNvSpPr>
          <p:nvPr/>
        </p:nvSpPr>
        <p:spPr bwMode="auto">
          <a:xfrm>
            <a:off x="3276600" y="1196975"/>
            <a:ext cx="2016125" cy="503238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1403350" y="1196975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u="sng">
                <a:solidFill>
                  <a:schemeClr val="bg2"/>
                </a:solidFill>
              </a:rPr>
              <a:t>Обучение</a:t>
            </a:r>
          </a:p>
        </p:txBody>
      </p:sp>
      <p:sp>
        <p:nvSpPr>
          <p:cNvPr id="54293" name="AutoShape 21"/>
          <p:cNvSpPr>
            <a:spLocks noChangeArrowheads="1"/>
          </p:cNvSpPr>
          <p:nvPr/>
        </p:nvSpPr>
        <p:spPr bwMode="auto">
          <a:xfrm rot="3315723">
            <a:off x="1947862" y="1466850"/>
            <a:ext cx="287338" cy="4287838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94" name="AutoShape 22"/>
          <p:cNvSpPr>
            <a:spLocks noChangeArrowheads="1"/>
          </p:cNvSpPr>
          <p:nvPr/>
        </p:nvSpPr>
        <p:spPr bwMode="auto">
          <a:xfrm rot="61378510">
            <a:off x="5461794" y="1385094"/>
            <a:ext cx="287337" cy="4448175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95" name="AutoShape 23"/>
          <p:cNvSpPr>
            <a:spLocks noChangeArrowheads="1"/>
          </p:cNvSpPr>
          <p:nvPr/>
        </p:nvSpPr>
        <p:spPr bwMode="auto">
          <a:xfrm>
            <a:off x="6443663" y="2205038"/>
            <a:ext cx="2447925" cy="1438275"/>
          </a:xfrm>
          <a:prstGeom prst="wedgeRoundRectCallout">
            <a:avLst>
              <a:gd name="adj1" fmla="val -65889"/>
              <a:gd name="adj2" fmla="val -38741"/>
              <a:gd name="adj3" fmla="val 16667"/>
            </a:avLst>
          </a:prstGeom>
          <a:solidFill>
            <a:srgbClr val="FFFF99">
              <a:alpha val="74001"/>
            </a:srgbClr>
          </a:solidFill>
          <a:ln w="6350">
            <a:solidFill>
              <a:srgbClr val="33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altLang="ru-RU"/>
          </a:p>
        </p:txBody>
      </p:sp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6445250" y="2312988"/>
            <a:ext cx="24479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chemeClr val="accent2"/>
                </a:solidFill>
              </a:rPr>
              <a:t>Мы вместе уже много достигли.</a:t>
            </a:r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3348038" y="1196975"/>
            <a:ext cx="2160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chemeClr val="bg1"/>
                </a:solidFill>
              </a:rPr>
              <a:t>Чемпионат</a:t>
            </a:r>
          </a:p>
        </p:txBody>
      </p:sp>
      <p:sp>
        <p:nvSpPr>
          <p:cNvPr id="54301" name="AutoShape 29"/>
          <p:cNvSpPr>
            <a:spLocks noChangeArrowheads="1"/>
          </p:cNvSpPr>
          <p:nvPr/>
        </p:nvSpPr>
        <p:spPr bwMode="auto">
          <a:xfrm>
            <a:off x="6443663" y="3933825"/>
            <a:ext cx="2447925" cy="1008063"/>
          </a:xfrm>
          <a:prstGeom prst="wedgeRoundRectCallout">
            <a:avLst>
              <a:gd name="adj1" fmla="val -65500"/>
              <a:gd name="adj2" fmla="val -44329"/>
              <a:gd name="adj3" fmla="val 16667"/>
            </a:avLst>
          </a:prstGeom>
          <a:solidFill>
            <a:srgbClr val="FFFF99">
              <a:alpha val="74001"/>
            </a:srgbClr>
          </a:solidFill>
          <a:ln w="6350">
            <a:solidFill>
              <a:srgbClr val="33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altLang="ru-RU"/>
          </a:p>
        </p:txBody>
      </p:sp>
      <p:sp>
        <p:nvSpPr>
          <p:cNvPr id="54299" name="Text Box 27"/>
          <p:cNvSpPr txBox="1">
            <a:spLocks noChangeArrowheads="1"/>
          </p:cNvSpPr>
          <p:nvPr/>
        </p:nvSpPr>
        <p:spPr bwMode="auto">
          <a:xfrm>
            <a:off x="6443663" y="3975100"/>
            <a:ext cx="24479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chemeClr val="accent2"/>
                </a:solidFill>
              </a:rPr>
              <a:t>Но многое -  ещё впереди.</a:t>
            </a:r>
          </a:p>
        </p:txBody>
      </p:sp>
      <p:pic>
        <p:nvPicPr>
          <p:cNvPr id="54305" name="Picture 33" descr="DSC02447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8188"/>
            <a:ext cx="6011863" cy="484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ChangeArrowheads="1"/>
          </p:cNvSpPr>
          <p:nvPr/>
        </p:nvSpPr>
        <p:spPr bwMode="auto">
          <a:xfrm rot="10800000">
            <a:off x="0" y="115888"/>
            <a:ext cx="4643438" cy="433387"/>
          </a:xfrm>
          <a:custGeom>
            <a:avLst/>
            <a:gdLst>
              <a:gd name="G0" fmla="+- 965 0 0"/>
              <a:gd name="G1" fmla="+- 21600 0 965"/>
              <a:gd name="G2" fmla="*/ 965 1 2"/>
              <a:gd name="G3" fmla="+- 21600 0 G2"/>
              <a:gd name="G4" fmla="+/ 965 21600 2"/>
              <a:gd name="G5" fmla="+/ G1 0 2"/>
              <a:gd name="G6" fmla="*/ 21600 21600 965"/>
              <a:gd name="G7" fmla="*/ G6 1 2"/>
              <a:gd name="G8" fmla="+- 21600 0 G7"/>
              <a:gd name="G9" fmla="*/ 21600 1 2"/>
              <a:gd name="G10" fmla="+- 965 0 G9"/>
              <a:gd name="G11" fmla="?: G10 G8 0"/>
              <a:gd name="G12" fmla="?: G10 G7 21600"/>
              <a:gd name="T0" fmla="*/ 21117 w 21600"/>
              <a:gd name="T1" fmla="*/ 10800 h 21600"/>
              <a:gd name="T2" fmla="*/ 10800 w 21600"/>
              <a:gd name="T3" fmla="*/ 21600 h 21600"/>
              <a:gd name="T4" fmla="*/ 483 w 21600"/>
              <a:gd name="T5" fmla="*/ 10800 h 21600"/>
              <a:gd name="T6" fmla="*/ 10800 w 21600"/>
              <a:gd name="T7" fmla="*/ 0 h 21600"/>
              <a:gd name="T8" fmla="*/ 2283 w 21600"/>
              <a:gd name="T9" fmla="*/ 2283 h 21600"/>
              <a:gd name="T10" fmla="*/ 19317 w 21600"/>
              <a:gd name="T11" fmla="*/ 1931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965" y="21600"/>
                </a:lnTo>
                <a:lnTo>
                  <a:pt x="2063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22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5299" name="Picture 3" descr="Logotipch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4613"/>
            <a:ext cx="26289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4716463" y="188913"/>
            <a:ext cx="215900" cy="215900"/>
          </a:xfrm>
          <a:prstGeom prst="plus">
            <a:avLst>
              <a:gd name="adj" fmla="val 36028"/>
            </a:avLst>
          </a:prstGeom>
          <a:solidFill>
            <a:schemeClr val="bg2">
              <a:alpha val="39999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549275"/>
            <a:ext cx="9144000" cy="6308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03" name="AutoShape 7"/>
          <p:cNvSpPr>
            <a:spLocks noChangeArrowheads="1"/>
          </p:cNvSpPr>
          <p:nvPr/>
        </p:nvSpPr>
        <p:spPr bwMode="auto">
          <a:xfrm>
            <a:off x="1187450" y="549275"/>
            <a:ext cx="7850188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1152525" y="549275"/>
            <a:ext cx="80279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400" b="1"/>
              <a:t>ИЗУЧИ ИНТЕРНЕТ</a:t>
            </a:r>
            <a:r>
              <a:rPr lang="ru-RU" altLang="ru-RU" sz="2000" b="1"/>
              <a:t> </a:t>
            </a:r>
            <a:r>
              <a:rPr lang="ru-RU" altLang="ru-RU" sz="3200" b="1"/>
              <a:t>–</a:t>
            </a:r>
            <a:r>
              <a:rPr lang="ru-RU" altLang="ru-RU" sz="2000" b="1"/>
              <a:t> </a:t>
            </a:r>
            <a:r>
              <a:rPr lang="ru-RU" altLang="ru-RU" sz="3400" b="1"/>
              <a:t>УПРАВЛЯЙ ИМ</a:t>
            </a:r>
          </a:p>
        </p:txBody>
      </p:sp>
      <p:sp>
        <p:nvSpPr>
          <p:cNvPr id="55305" name="AutoShape 9"/>
          <p:cNvSpPr>
            <a:spLocks noChangeArrowheads="1"/>
          </p:cNvSpPr>
          <p:nvPr/>
        </p:nvSpPr>
        <p:spPr bwMode="auto">
          <a:xfrm>
            <a:off x="8748713" y="763588"/>
            <a:ext cx="215900" cy="217487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06" name="AutoShape 10"/>
          <p:cNvSpPr>
            <a:spLocks noChangeArrowheads="1"/>
          </p:cNvSpPr>
          <p:nvPr/>
        </p:nvSpPr>
        <p:spPr bwMode="auto">
          <a:xfrm rot="-3804461">
            <a:off x="862806" y="765969"/>
            <a:ext cx="217488" cy="215900"/>
          </a:xfrm>
          <a:custGeom>
            <a:avLst/>
            <a:gdLst>
              <a:gd name="G0" fmla="+- 85892 0 0"/>
              <a:gd name="G1" fmla="+- 3883069 0 0"/>
              <a:gd name="G2" fmla="+- 85892 0 3883069"/>
              <a:gd name="G3" fmla="+- 10800 0 0"/>
              <a:gd name="G4" fmla="+- 0 0 8589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519 0 0"/>
              <a:gd name="G9" fmla="+- 0 0 3883069"/>
              <a:gd name="G10" fmla="+- 7519 0 2700"/>
              <a:gd name="G11" fmla="cos G10 85892"/>
              <a:gd name="G12" fmla="sin G10 85892"/>
              <a:gd name="G13" fmla="cos 13500 85892"/>
              <a:gd name="G14" fmla="sin 13500 85892"/>
              <a:gd name="G15" fmla="+- G11 10800 0"/>
              <a:gd name="G16" fmla="+- G12 10800 0"/>
              <a:gd name="G17" fmla="+- G13 10800 0"/>
              <a:gd name="G18" fmla="+- G14 10800 0"/>
              <a:gd name="G19" fmla="*/ 7519 1 2"/>
              <a:gd name="G20" fmla="+- G19 5400 0"/>
              <a:gd name="G21" fmla="cos G20 85892"/>
              <a:gd name="G22" fmla="sin G20 85892"/>
              <a:gd name="G23" fmla="+- G21 10800 0"/>
              <a:gd name="G24" fmla="+- G12 G23 G22"/>
              <a:gd name="G25" fmla="+- G22 G23 G11"/>
              <a:gd name="G26" fmla="cos 10800 85892"/>
              <a:gd name="G27" fmla="sin 10800 85892"/>
              <a:gd name="G28" fmla="cos 7519 85892"/>
              <a:gd name="G29" fmla="sin 7519 8589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3883069"/>
              <a:gd name="G36" fmla="sin G34 3883069"/>
              <a:gd name="G37" fmla="+/ 3883069 8589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519 G39"/>
              <a:gd name="G43" fmla="sin 751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473 w 21600"/>
              <a:gd name="T5" fmla="*/ 5354 h 21600"/>
              <a:gd name="T6" fmla="*/ 15483 w 21600"/>
              <a:gd name="T7" fmla="*/ 18672 h 21600"/>
              <a:gd name="T8" fmla="*/ 4306 w 21600"/>
              <a:gd name="T9" fmla="*/ 7008 h 21600"/>
              <a:gd name="T10" fmla="*/ 24296 w 21600"/>
              <a:gd name="T11" fmla="*/ 11108 h 21600"/>
              <a:gd name="T12" fmla="*/ 19858 w 21600"/>
              <a:gd name="T13" fmla="*/ 15349 h 21600"/>
              <a:gd name="T14" fmla="*/ 15617 w 21600"/>
              <a:gd name="T15" fmla="*/ 1091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317" y="10971"/>
                </a:moveTo>
                <a:cubicBezTo>
                  <a:pt x="18318" y="10914"/>
                  <a:pt x="18319" y="10857"/>
                  <a:pt x="18319" y="10800"/>
                </a:cubicBezTo>
                <a:cubicBezTo>
                  <a:pt x="18319" y="6647"/>
                  <a:pt x="14952" y="3281"/>
                  <a:pt x="10800" y="3281"/>
                </a:cubicBezTo>
                <a:cubicBezTo>
                  <a:pt x="6647" y="3281"/>
                  <a:pt x="3281" y="6647"/>
                  <a:pt x="3281" y="10800"/>
                </a:cubicBezTo>
                <a:cubicBezTo>
                  <a:pt x="3281" y="14952"/>
                  <a:pt x="6647" y="18319"/>
                  <a:pt x="10800" y="18319"/>
                </a:cubicBezTo>
                <a:cubicBezTo>
                  <a:pt x="12153" y="18319"/>
                  <a:pt x="13481" y="17953"/>
                  <a:pt x="14644" y="17261"/>
                </a:cubicBezTo>
                <a:lnTo>
                  <a:pt x="16321" y="20081"/>
                </a:lnTo>
                <a:cubicBezTo>
                  <a:pt x="14651" y="21075"/>
                  <a:pt x="12743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82"/>
                  <a:pt x="21599" y="10964"/>
                  <a:pt x="21597" y="11047"/>
                </a:cubicBezTo>
                <a:lnTo>
                  <a:pt x="24296" y="11108"/>
                </a:lnTo>
                <a:lnTo>
                  <a:pt x="19858" y="15349"/>
                </a:lnTo>
                <a:lnTo>
                  <a:pt x="15617" y="10910"/>
                </a:lnTo>
                <a:lnTo>
                  <a:pt x="18317" y="10971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07" name="AutoShape 11"/>
          <p:cNvSpPr>
            <a:spLocks noChangeArrowheads="1"/>
          </p:cNvSpPr>
          <p:nvPr/>
        </p:nvSpPr>
        <p:spPr bwMode="auto">
          <a:xfrm>
            <a:off x="468313" y="765175"/>
            <a:ext cx="287337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chemeClr val="bg2">
              <a:alpha val="39999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08" name="AutoShape 12"/>
          <p:cNvSpPr>
            <a:spLocks noChangeArrowheads="1"/>
          </p:cNvSpPr>
          <p:nvPr/>
        </p:nvSpPr>
        <p:spPr bwMode="auto">
          <a:xfrm rot="10800000">
            <a:off x="107950" y="765175"/>
            <a:ext cx="287338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chemeClr val="bg2">
              <a:alpha val="39999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-36513" y="1125538"/>
            <a:ext cx="88566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10" name="AutoShape 14"/>
          <p:cNvSpPr>
            <a:spLocks noChangeArrowheads="1"/>
          </p:cNvSpPr>
          <p:nvPr/>
        </p:nvSpPr>
        <p:spPr bwMode="auto">
          <a:xfrm>
            <a:off x="1333500" y="1196975"/>
            <a:ext cx="1725613" cy="503238"/>
          </a:xfrm>
          <a:prstGeom prst="roundRect">
            <a:avLst>
              <a:gd name="adj" fmla="val 16667"/>
            </a:avLst>
          </a:prstGeom>
          <a:solidFill>
            <a:schemeClr val="bg2">
              <a:alpha val="9000"/>
            </a:schemeClr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5311" name="Group 15"/>
          <p:cNvGrpSpPr>
            <a:grpSpLocks/>
          </p:cNvGrpSpPr>
          <p:nvPr/>
        </p:nvGrpSpPr>
        <p:grpSpPr bwMode="auto">
          <a:xfrm>
            <a:off x="252413" y="1196975"/>
            <a:ext cx="935037" cy="503238"/>
            <a:chOff x="4694" y="754"/>
            <a:chExt cx="589" cy="317"/>
          </a:xfrm>
        </p:grpSpPr>
        <p:sp>
          <p:nvSpPr>
            <p:cNvPr id="55312" name="AutoShape 16"/>
            <p:cNvSpPr>
              <a:spLocks noChangeArrowheads="1"/>
            </p:cNvSpPr>
            <p:nvPr/>
          </p:nvSpPr>
          <p:spPr bwMode="auto">
            <a:xfrm>
              <a:off x="4694" y="754"/>
              <a:ext cx="589" cy="317"/>
            </a:xfrm>
            <a:prstGeom prst="roundRect">
              <a:avLst>
                <a:gd name="adj" fmla="val 16667"/>
              </a:avLst>
            </a:prstGeom>
            <a:solidFill>
              <a:schemeClr val="bg2">
                <a:alpha val="9000"/>
              </a:schemeClr>
            </a:solidFill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13" name="Text Box 17"/>
            <p:cNvSpPr txBox="1">
              <a:spLocks noChangeArrowheads="1"/>
            </p:cNvSpPr>
            <p:nvPr/>
          </p:nvSpPr>
          <p:spPr bwMode="auto">
            <a:xfrm>
              <a:off x="4830" y="754"/>
              <a:ext cx="3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2400" u="sng">
                  <a:solidFill>
                    <a:srgbClr val="808080"/>
                  </a:solidFill>
                </a:rPr>
                <a:t>&lt;&lt;</a:t>
              </a:r>
              <a:endParaRPr lang="ru-RU" altLang="ru-RU" sz="2400" u="sng">
                <a:solidFill>
                  <a:srgbClr val="808080"/>
                </a:solidFill>
              </a:endParaRPr>
            </a:p>
          </p:txBody>
        </p:sp>
      </p:grpSp>
      <p:sp>
        <p:nvSpPr>
          <p:cNvPr id="55314" name="AutoShape 18"/>
          <p:cNvSpPr>
            <a:spLocks noChangeArrowheads="1"/>
          </p:cNvSpPr>
          <p:nvPr/>
        </p:nvSpPr>
        <p:spPr bwMode="auto">
          <a:xfrm>
            <a:off x="3276600" y="1196975"/>
            <a:ext cx="2016125" cy="503238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15" name="Text Box 19"/>
          <p:cNvSpPr txBox="1">
            <a:spLocks noChangeArrowheads="1"/>
          </p:cNvSpPr>
          <p:nvPr/>
        </p:nvSpPr>
        <p:spPr bwMode="auto">
          <a:xfrm>
            <a:off x="1403350" y="1196975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u="sng">
                <a:solidFill>
                  <a:schemeClr val="bg2"/>
                </a:solidFill>
              </a:rPr>
              <a:t>Обучение</a:t>
            </a:r>
          </a:p>
        </p:txBody>
      </p:sp>
      <p:sp>
        <p:nvSpPr>
          <p:cNvPr id="55316" name="AutoShape 20"/>
          <p:cNvSpPr>
            <a:spLocks noChangeArrowheads="1"/>
          </p:cNvSpPr>
          <p:nvPr/>
        </p:nvSpPr>
        <p:spPr bwMode="auto">
          <a:xfrm rot="3315723">
            <a:off x="1947862" y="1466850"/>
            <a:ext cx="287338" cy="4287838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17" name="AutoShape 21"/>
          <p:cNvSpPr>
            <a:spLocks noChangeArrowheads="1"/>
          </p:cNvSpPr>
          <p:nvPr/>
        </p:nvSpPr>
        <p:spPr bwMode="auto">
          <a:xfrm rot="61378510">
            <a:off x="5461794" y="1385094"/>
            <a:ext cx="287337" cy="4448175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20" name="Text Box 24"/>
          <p:cNvSpPr txBox="1">
            <a:spLocks noChangeArrowheads="1"/>
          </p:cNvSpPr>
          <p:nvPr/>
        </p:nvSpPr>
        <p:spPr bwMode="auto">
          <a:xfrm>
            <a:off x="3348038" y="1196975"/>
            <a:ext cx="2160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chemeClr val="bg1"/>
                </a:solidFill>
              </a:rPr>
              <a:t>Чемпионат</a:t>
            </a:r>
          </a:p>
        </p:txBody>
      </p:sp>
      <p:pic>
        <p:nvPicPr>
          <p:cNvPr id="55326" name="Picture 30" descr="DSC02437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9144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21" name="Rectangle 25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24" name="Text Box 28"/>
          <p:cNvSpPr txBox="1">
            <a:spLocks noChangeArrowheads="1"/>
          </p:cNvSpPr>
          <p:nvPr/>
        </p:nvSpPr>
        <p:spPr bwMode="auto">
          <a:xfrm>
            <a:off x="827088" y="6237288"/>
            <a:ext cx="7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chemeClr val="bg1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-36513" y="74613"/>
            <a:ext cx="9180513" cy="6783387"/>
            <a:chOff x="0" y="47"/>
            <a:chExt cx="5783" cy="4273"/>
          </a:xfrm>
        </p:grpSpPr>
        <p:sp>
          <p:nvSpPr>
            <p:cNvPr id="25603" name="AutoShape 3"/>
            <p:cNvSpPr>
              <a:spLocks noChangeArrowheads="1"/>
            </p:cNvSpPr>
            <p:nvPr/>
          </p:nvSpPr>
          <p:spPr bwMode="auto">
            <a:xfrm rot="10800000">
              <a:off x="23" y="73"/>
              <a:ext cx="2925" cy="273"/>
            </a:xfrm>
            <a:custGeom>
              <a:avLst/>
              <a:gdLst>
                <a:gd name="G0" fmla="+- 965 0 0"/>
                <a:gd name="G1" fmla="+- 21600 0 965"/>
                <a:gd name="G2" fmla="*/ 965 1 2"/>
                <a:gd name="G3" fmla="+- 21600 0 G2"/>
                <a:gd name="G4" fmla="+/ 965 21600 2"/>
                <a:gd name="G5" fmla="+/ G1 0 2"/>
                <a:gd name="G6" fmla="*/ 21600 21600 965"/>
                <a:gd name="G7" fmla="*/ G6 1 2"/>
                <a:gd name="G8" fmla="+- 21600 0 G7"/>
                <a:gd name="G9" fmla="*/ 21600 1 2"/>
                <a:gd name="G10" fmla="+- 965 0 G9"/>
                <a:gd name="G11" fmla="?: G10 G8 0"/>
                <a:gd name="G12" fmla="?: G10 G7 21600"/>
                <a:gd name="T0" fmla="*/ 21117 w 21600"/>
                <a:gd name="T1" fmla="*/ 10800 h 21600"/>
                <a:gd name="T2" fmla="*/ 10800 w 21600"/>
                <a:gd name="T3" fmla="*/ 21600 h 21600"/>
                <a:gd name="T4" fmla="*/ 483 w 21600"/>
                <a:gd name="T5" fmla="*/ 10800 h 21600"/>
                <a:gd name="T6" fmla="*/ 10800 w 21600"/>
                <a:gd name="T7" fmla="*/ 0 h 21600"/>
                <a:gd name="T8" fmla="*/ 2283 w 21600"/>
                <a:gd name="T9" fmla="*/ 2283 h 21600"/>
                <a:gd name="T10" fmla="*/ 19317 w 21600"/>
                <a:gd name="T11" fmla="*/ 1931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65" y="21600"/>
                  </a:lnTo>
                  <a:lnTo>
                    <a:pt x="20635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22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5604" name="Picture 4" descr="Logotipchi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47"/>
              <a:ext cx="1656" cy="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605" name="AutoShape 5"/>
            <p:cNvSpPr>
              <a:spLocks noChangeArrowheads="1"/>
            </p:cNvSpPr>
            <p:nvPr/>
          </p:nvSpPr>
          <p:spPr bwMode="auto">
            <a:xfrm>
              <a:off x="2994" y="119"/>
              <a:ext cx="136" cy="136"/>
            </a:xfrm>
            <a:prstGeom prst="plus">
              <a:avLst>
                <a:gd name="adj" fmla="val 36028"/>
              </a:avLst>
            </a:pr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23" y="346"/>
              <a:ext cx="5760" cy="39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07" name="Line 7"/>
            <p:cNvSpPr>
              <a:spLocks noChangeShapeType="1"/>
            </p:cNvSpPr>
            <p:nvPr/>
          </p:nvSpPr>
          <p:spPr bwMode="auto">
            <a:xfrm>
              <a:off x="23" y="346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08" name="AutoShape 8"/>
            <p:cNvSpPr>
              <a:spLocks noChangeArrowheads="1"/>
            </p:cNvSpPr>
            <p:nvPr/>
          </p:nvSpPr>
          <p:spPr bwMode="auto">
            <a:xfrm>
              <a:off x="771" y="346"/>
              <a:ext cx="4945" cy="36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09" name="Text Box 9"/>
            <p:cNvSpPr txBox="1">
              <a:spLocks noChangeArrowheads="1"/>
            </p:cNvSpPr>
            <p:nvPr/>
          </p:nvSpPr>
          <p:spPr bwMode="auto">
            <a:xfrm>
              <a:off x="816" y="346"/>
              <a:ext cx="48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600" b="1"/>
                <a:t>ЦЕЛЬ</a:t>
              </a:r>
            </a:p>
          </p:txBody>
        </p:sp>
        <p:sp>
          <p:nvSpPr>
            <p:cNvPr id="25610" name="AutoShape 10"/>
            <p:cNvSpPr>
              <a:spLocks noChangeArrowheads="1"/>
            </p:cNvSpPr>
            <p:nvPr/>
          </p:nvSpPr>
          <p:spPr bwMode="auto">
            <a:xfrm>
              <a:off x="5534" y="481"/>
              <a:ext cx="136" cy="137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11" name="AutoShape 11"/>
            <p:cNvSpPr>
              <a:spLocks noChangeArrowheads="1"/>
            </p:cNvSpPr>
            <p:nvPr/>
          </p:nvSpPr>
          <p:spPr bwMode="auto">
            <a:xfrm rot="-3804461">
              <a:off x="566" y="483"/>
              <a:ext cx="137" cy="136"/>
            </a:xfrm>
            <a:custGeom>
              <a:avLst/>
              <a:gdLst>
                <a:gd name="G0" fmla="+- 85892 0 0"/>
                <a:gd name="G1" fmla="+- 3883069 0 0"/>
                <a:gd name="G2" fmla="+- 85892 0 3883069"/>
                <a:gd name="G3" fmla="+- 10800 0 0"/>
                <a:gd name="G4" fmla="+- 0 0 8589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519 0 0"/>
                <a:gd name="G9" fmla="+- 0 0 3883069"/>
                <a:gd name="G10" fmla="+- 7519 0 2700"/>
                <a:gd name="G11" fmla="cos G10 85892"/>
                <a:gd name="G12" fmla="sin G10 85892"/>
                <a:gd name="G13" fmla="cos 13500 85892"/>
                <a:gd name="G14" fmla="sin 13500 85892"/>
                <a:gd name="G15" fmla="+- G11 10800 0"/>
                <a:gd name="G16" fmla="+- G12 10800 0"/>
                <a:gd name="G17" fmla="+- G13 10800 0"/>
                <a:gd name="G18" fmla="+- G14 10800 0"/>
                <a:gd name="G19" fmla="*/ 7519 1 2"/>
                <a:gd name="G20" fmla="+- G19 5400 0"/>
                <a:gd name="G21" fmla="cos G20 85892"/>
                <a:gd name="G22" fmla="sin G20 85892"/>
                <a:gd name="G23" fmla="+- G21 10800 0"/>
                <a:gd name="G24" fmla="+- G12 G23 G22"/>
                <a:gd name="G25" fmla="+- G22 G23 G11"/>
                <a:gd name="G26" fmla="cos 10800 85892"/>
                <a:gd name="G27" fmla="sin 10800 85892"/>
                <a:gd name="G28" fmla="cos 7519 85892"/>
                <a:gd name="G29" fmla="sin 7519 8589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3883069"/>
                <a:gd name="G36" fmla="sin G34 3883069"/>
                <a:gd name="G37" fmla="+/ 3883069 8589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519 G39"/>
                <a:gd name="G43" fmla="sin 751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473 w 21600"/>
                <a:gd name="T5" fmla="*/ 5354 h 21600"/>
                <a:gd name="T6" fmla="*/ 15483 w 21600"/>
                <a:gd name="T7" fmla="*/ 18672 h 21600"/>
                <a:gd name="T8" fmla="*/ 4306 w 21600"/>
                <a:gd name="T9" fmla="*/ 7008 h 21600"/>
                <a:gd name="T10" fmla="*/ 24296 w 21600"/>
                <a:gd name="T11" fmla="*/ 11108 h 21600"/>
                <a:gd name="T12" fmla="*/ 19858 w 21600"/>
                <a:gd name="T13" fmla="*/ 15349 h 21600"/>
                <a:gd name="T14" fmla="*/ 15617 w 21600"/>
                <a:gd name="T15" fmla="*/ 1091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317" y="10971"/>
                  </a:moveTo>
                  <a:cubicBezTo>
                    <a:pt x="18318" y="10914"/>
                    <a:pt x="18319" y="10857"/>
                    <a:pt x="18319" y="10800"/>
                  </a:cubicBezTo>
                  <a:cubicBezTo>
                    <a:pt x="18319" y="6647"/>
                    <a:pt x="14952" y="3281"/>
                    <a:pt x="10800" y="3281"/>
                  </a:cubicBezTo>
                  <a:cubicBezTo>
                    <a:pt x="6647" y="3281"/>
                    <a:pt x="3281" y="6647"/>
                    <a:pt x="3281" y="10800"/>
                  </a:cubicBezTo>
                  <a:cubicBezTo>
                    <a:pt x="3281" y="14952"/>
                    <a:pt x="6647" y="18319"/>
                    <a:pt x="10800" y="18319"/>
                  </a:cubicBezTo>
                  <a:cubicBezTo>
                    <a:pt x="12153" y="18319"/>
                    <a:pt x="13481" y="17953"/>
                    <a:pt x="14644" y="17261"/>
                  </a:cubicBezTo>
                  <a:lnTo>
                    <a:pt x="16321" y="20081"/>
                  </a:lnTo>
                  <a:cubicBezTo>
                    <a:pt x="14651" y="21075"/>
                    <a:pt x="12743" y="21599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882"/>
                    <a:pt x="21599" y="10964"/>
                    <a:pt x="21597" y="11047"/>
                  </a:cubicBezTo>
                  <a:lnTo>
                    <a:pt x="24296" y="11108"/>
                  </a:lnTo>
                  <a:lnTo>
                    <a:pt x="19858" y="15349"/>
                  </a:lnTo>
                  <a:lnTo>
                    <a:pt x="15617" y="10910"/>
                  </a:lnTo>
                  <a:lnTo>
                    <a:pt x="18317" y="10971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12" name="AutoShape 12"/>
            <p:cNvSpPr>
              <a:spLocks noChangeArrowheads="1"/>
            </p:cNvSpPr>
            <p:nvPr/>
          </p:nvSpPr>
          <p:spPr bwMode="auto">
            <a:xfrm>
              <a:off x="318" y="482"/>
              <a:ext cx="181" cy="136"/>
            </a:xfrm>
            <a:prstGeom prst="rightArrow">
              <a:avLst>
                <a:gd name="adj1" fmla="val 50000"/>
                <a:gd name="adj2" fmla="val 33272"/>
              </a:avLst>
            </a:pr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13" name="AutoShape 13"/>
            <p:cNvSpPr>
              <a:spLocks noChangeArrowheads="1"/>
            </p:cNvSpPr>
            <p:nvPr/>
          </p:nvSpPr>
          <p:spPr bwMode="auto">
            <a:xfrm rot="10800000">
              <a:off x="91" y="482"/>
              <a:ext cx="181" cy="136"/>
            </a:xfrm>
            <a:prstGeom prst="rightArrow">
              <a:avLst>
                <a:gd name="adj1" fmla="val 50000"/>
                <a:gd name="adj2" fmla="val 33272"/>
              </a:avLst>
            </a:pr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14" name="Line 14"/>
            <p:cNvSpPr>
              <a:spLocks noChangeShapeType="1"/>
            </p:cNvSpPr>
            <p:nvPr/>
          </p:nvSpPr>
          <p:spPr bwMode="auto">
            <a:xfrm>
              <a:off x="0" y="709"/>
              <a:ext cx="557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358775" y="1382713"/>
            <a:ext cx="83169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u="sng">
                <a:solidFill>
                  <a:schemeClr val="accent2"/>
                </a:solidFill>
              </a:rPr>
              <a:t>Оказать помощь людям старшего поколения в изучении компьютера и его возможностей в сети Интернет.</a:t>
            </a:r>
          </a:p>
        </p:txBody>
      </p:sp>
      <p:pic>
        <p:nvPicPr>
          <p:cNvPr id="25617" name="Picture 17" descr="DSC02402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2675"/>
            <a:ext cx="914400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-36513" y="74613"/>
            <a:ext cx="9180513" cy="6783387"/>
            <a:chOff x="0" y="47"/>
            <a:chExt cx="5783" cy="4273"/>
          </a:xfrm>
        </p:grpSpPr>
        <p:sp>
          <p:nvSpPr>
            <p:cNvPr id="26627" name="AutoShape 3"/>
            <p:cNvSpPr>
              <a:spLocks noChangeArrowheads="1"/>
            </p:cNvSpPr>
            <p:nvPr/>
          </p:nvSpPr>
          <p:spPr bwMode="auto">
            <a:xfrm rot="10800000">
              <a:off x="23" y="73"/>
              <a:ext cx="2925" cy="273"/>
            </a:xfrm>
            <a:custGeom>
              <a:avLst/>
              <a:gdLst>
                <a:gd name="G0" fmla="+- 965 0 0"/>
                <a:gd name="G1" fmla="+- 21600 0 965"/>
                <a:gd name="G2" fmla="*/ 965 1 2"/>
                <a:gd name="G3" fmla="+- 21600 0 G2"/>
                <a:gd name="G4" fmla="+/ 965 21600 2"/>
                <a:gd name="G5" fmla="+/ G1 0 2"/>
                <a:gd name="G6" fmla="*/ 21600 21600 965"/>
                <a:gd name="G7" fmla="*/ G6 1 2"/>
                <a:gd name="G8" fmla="+- 21600 0 G7"/>
                <a:gd name="G9" fmla="*/ 21600 1 2"/>
                <a:gd name="G10" fmla="+- 965 0 G9"/>
                <a:gd name="G11" fmla="?: G10 G8 0"/>
                <a:gd name="G12" fmla="?: G10 G7 21600"/>
                <a:gd name="T0" fmla="*/ 21117 w 21600"/>
                <a:gd name="T1" fmla="*/ 10800 h 21600"/>
                <a:gd name="T2" fmla="*/ 10800 w 21600"/>
                <a:gd name="T3" fmla="*/ 21600 h 21600"/>
                <a:gd name="T4" fmla="*/ 483 w 21600"/>
                <a:gd name="T5" fmla="*/ 10800 h 21600"/>
                <a:gd name="T6" fmla="*/ 10800 w 21600"/>
                <a:gd name="T7" fmla="*/ 0 h 21600"/>
                <a:gd name="T8" fmla="*/ 2283 w 21600"/>
                <a:gd name="T9" fmla="*/ 2283 h 21600"/>
                <a:gd name="T10" fmla="*/ 19317 w 21600"/>
                <a:gd name="T11" fmla="*/ 1931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65" y="21600"/>
                  </a:lnTo>
                  <a:lnTo>
                    <a:pt x="20635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22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6628" name="Picture 4" descr="Logotipchi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47"/>
              <a:ext cx="1656" cy="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29" name="AutoShape 5"/>
            <p:cNvSpPr>
              <a:spLocks noChangeArrowheads="1"/>
            </p:cNvSpPr>
            <p:nvPr/>
          </p:nvSpPr>
          <p:spPr bwMode="auto">
            <a:xfrm>
              <a:off x="2994" y="119"/>
              <a:ext cx="136" cy="136"/>
            </a:xfrm>
            <a:prstGeom prst="plus">
              <a:avLst>
                <a:gd name="adj" fmla="val 36028"/>
              </a:avLst>
            </a:pr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23" y="346"/>
              <a:ext cx="5760" cy="39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1" name="Line 7"/>
            <p:cNvSpPr>
              <a:spLocks noChangeShapeType="1"/>
            </p:cNvSpPr>
            <p:nvPr/>
          </p:nvSpPr>
          <p:spPr bwMode="auto">
            <a:xfrm>
              <a:off x="23" y="346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32" name="AutoShape 8"/>
            <p:cNvSpPr>
              <a:spLocks noChangeArrowheads="1"/>
            </p:cNvSpPr>
            <p:nvPr/>
          </p:nvSpPr>
          <p:spPr bwMode="auto">
            <a:xfrm>
              <a:off x="771" y="346"/>
              <a:ext cx="4945" cy="36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3" name="Text Box 9"/>
            <p:cNvSpPr txBox="1">
              <a:spLocks noChangeArrowheads="1"/>
            </p:cNvSpPr>
            <p:nvPr/>
          </p:nvSpPr>
          <p:spPr bwMode="auto">
            <a:xfrm>
              <a:off x="816" y="346"/>
              <a:ext cx="48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600" b="1"/>
                <a:t>ПЛАН ДЕЙСТВИЙ</a:t>
              </a:r>
            </a:p>
          </p:txBody>
        </p:sp>
        <p:sp>
          <p:nvSpPr>
            <p:cNvPr id="26634" name="AutoShape 10"/>
            <p:cNvSpPr>
              <a:spLocks noChangeArrowheads="1"/>
            </p:cNvSpPr>
            <p:nvPr/>
          </p:nvSpPr>
          <p:spPr bwMode="auto">
            <a:xfrm>
              <a:off x="5534" y="481"/>
              <a:ext cx="136" cy="137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5" name="AutoShape 11"/>
            <p:cNvSpPr>
              <a:spLocks noChangeArrowheads="1"/>
            </p:cNvSpPr>
            <p:nvPr/>
          </p:nvSpPr>
          <p:spPr bwMode="auto">
            <a:xfrm rot="-3804461">
              <a:off x="566" y="483"/>
              <a:ext cx="137" cy="136"/>
            </a:xfrm>
            <a:custGeom>
              <a:avLst/>
              <a:gdLst>
                <a:gd name="G0" fmla="+- 85892 0 0"/>
                <a:gd name="G1" fmla="+- 3883069 0 0"/>
                <a:gd name="G2" fmla="+- 85892 0 3883069"/>
                <a:gd name="G3" fmla="+- 10800 0 0"/>
                <a:gd name="G4" fmla="+- 0 0 8589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519 0 0"/>
                <a:gd name="G9" fmla="+- 0 0 3883069"/>
                <a:gd name="G10" fmla="+- 7519 0 2700"/>
                <a:gd name="G11" fmla="cos G10 85892"/>
                <a:gd name="G12" fmla="sin G10 85892"/>
                <a:gd name="G13" fmla="cos 13500 85892"/>
                <a:gd name="G14" fmla="sin 13500 85892"/>
                <a:gd name="G15" fmla="+- G11 10800 0"/>
                <a:gd name="G16" fmla="+- G12 10800 0"/>
                <a:gd name="G17" fmla="+- G13 10800 0"/>
                <a:gd name="G18" fmla="+- G14 10800 0"/>
                <a:gd name="G19" fmla="*/ 7519 1 2"/>
                <a:gd name="G20" fmla="+- G19 5400 0"/>
                <a:gd name="G21" fmla="cos G20 85892"/>
                <a:gd name="G22" fmla="sin G20 85892"/>
                <a:gd name="G23" fmla="+- G21 10800 0"/>
                <a:gd name="G24" fmla="+- G12 G23 G22"/>
                <a:gd name="G25" fmla="+- G22 G23 G11"/>
                <a:gd name="G26" fmla="cos 10800 85892"/>
                <a:gd name="G27" fmla="sin 10800 85892"/>
                <a:gd name="G28" fmla="cos 7519 85892"/>
                <a:gd name="G29" fmla="sin 7519 8589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3883069"/>
                <a:gd name="G36" fmla="sin G34 3883069"/>
                <a:gd name="G37" fmla="+/ 3883069 8589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519 G39"/>
                <a:gd name="G43" fmla="sin 751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473 w 21600"/>
                <a:gd name="T5" fmla="*/ 5354 h 21600"/>
                <a:gd name="T6" fmla="*/ 15483 w 21600"/>
                <a:gd name="T7" fmla="*/ 18672 h 21600"/>
                <a:gd name="T8" fmla="*/ 4306 w 21600"/>
                <a:gd name="T9" fmla="*/ 7008 h 21600"/>
                <a:gd name="T10" fmla="*/ 24296 w 21600"/>
                <a:gd name="T11" fmla="*/ 11108 h 21600"/>
                <a:gd name="T12" fmla="*/ 19858 w 21600"/>
                <a:gd name="T13" fmla="*/ 15349 h 21600"/>
                <a:gd name="T14" fmla="*/ 15617 w 21600"/>
                <a:gd name="T15" fmla="*/ 1091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317" y="10971"/>
                  </a:moveTo>
                  <a:cubicBezTo>
                    <a:pt x="18318" y="10914"/>
                    <a:pt x="18319" y="10857"/>
                    <a:pt x="18319" y="10800"/>
                  </a:cubicBezTo>
                  <a:cubicBezTo>
                    <a:pt x="18319" y="6647"/>
                    <a:pt x="14952" y="3281"/>
                    <a:pt x="10800" y="3281"/>
                  </a:cubicBezTo>
                  <a:cubicBezTo>
                    <a:pt x="6647" y="3281"/>
                    <a:pt x="3281" y="6647"/>
                    <a:pt x="3281" y="10800"/>
                  </a:cubicBezTo>
                  <a:cubicBezTo>
                    <a:pt x="3281" y="14952"/>
                    <a:pt x="6647" y="18319"/>
                    <a:pt x="10800" y="18319"/>
                  </a:cubicBezTo>
                  <a:cubicBezTo>
                    <a:pt x="12153" y="18319"/>
                    <a:pt x="13481" y="17953"/>
                    <a:pt x="14644" y="17261"/>
                  </a:cubicBezTo>
                  <a:lnTo>
                    <a:pt x="16321" y="20081"/>
                  </a:lnTo>
                  <a:cubicBezTo>
                    <a:pt x="14651" y="21075"/>
                    <a:pt x="12743" y="21599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882"/>
                    <a:pt x="21599" y="10964"/>
                    <a:pt x="21597" y="11047"/>
                  </a:cubicBezTo>
                  <a:lnTo>
                    <a:pt x="24296" y="11108"/>
                  </a:lnTo>
                  <a:lnTo>
                    <a:pt x="19858" y="15349"/>
                  </a:lnTo>
                  <a:lnTo>
                    <a:pt x="15617" y="10910"/>
                  </a:lnTo>
                  <a:lnTo>
                    <a:pt x="18317" y="10971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6" name="AutoShape 12"/>
            <p:cNvSpPr>
              <a:spLocks noChangeArrowheads="1"/>
            </p:cNvSpPr>
            <p:nvPr/>
          </p:nvSpPr>
          <p:spPr bwMode="auto">
            <a:xfrm>
              <a:off x="318" y="482"/>
              <a:ext cx="181" cy="136"/>
            </a:xfrm>
            <a:prstGeom prst="rightArrow">
              <a:avLst>
                <a:gd name="adj1" fmla="val 50000"/>
                <a:gd name="adj2" fmla="val 33272"/>
              </a:avLst>
            </a:pr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7" name="AutoShape 13"/>
            <p:cNvSpPr>
              <a:spLocks noChangeArrowheads="1"/>
            </p:cNvSpPr>
            <p:nvPr/>
          </p:nvSpPr>
          <p:spPr bwMode="auto">
            <a:xfrm rot="10800000">
              <a:off x="91" y="482"/>
              <a:ext cx="181" cy="136"/>
            </a:xfrm>
            <a:prstGeom prst="rightArrow">
              <a:avLst>
                <a:gd name="adj1" fmla="val 50000"/>
                <a:gd name="adj2" fmla="val 33272"/>
              </a:avLst>
            </a:pr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8" name="Line 14"/>
            <p:cNvSpPr>
              <a:spLocks noChangeShapeType="1"/>
            </p:cNvSpPr>
            <p:nvPr/>
          </p:nvSpPr>
          <p:spPr bwMode="auto">
            <a:xfrm>
              <a:off x="0" y="709"/>
              <a:ext cx="557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663" name="Text Box 39"/>
          <p:cNvSpPr txBox="1">
            <a:spLocks noChangeArrowheads="1"/>
          </p:cNvSpPr>
          <p:nvPr/>
        </p:nvSpPr>
        <p:spPr bwMode="auto">
          <a:xfrm>
            <a:off x="827088" y="1243013"/>
            <a:ext cx="741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u="sng">
                <a:solidFill>
                  <a:schemeClr val="accent2"/>
                </a:solidFill>
              </a:rPr>
              <a:t>Возможности</a:t>
            </a:r>
          </a:p>
        </p:txBody>
      </p:sp>
      <p:sp>
        <p:nvSpPr>
          <p:cNvPr id="26664" name="Text Box 40"/>
          <p:cNvSpPr txBox="1">
            <a:spLocks noChangeArrowheads="1"/>
          </p:cNvSpPr>
          <p:nvPr/>
        </p:nvSpPr>
        <p:spPr bwMode="auto">
          <a:xfrm>
            <a:off x="1116013" y="1708150"/>
            <a:ext cx="74882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chemeClr val="bg2"/>
                </a:solidFill>
              </a:rPr>
              <a:t>Рассказать и показать на примерах, как можно использовать Интернет в повседневной жизни. </a:t>
            </a:r>
          </a:p>
        </p:txBody>
      </p:sp>
      <p:sp>
        <p:nvSpPr>
          <p:cNvPr id="26665" name="Text Box 41"/>
          <p:cNvSpPr txBox="1">
            <a:spLocks noChangeArrowheads="1"/>
          </p:cNvSpPr>
          <p:nvPr/>
        </p:nvSpPr>
        <p:spPr bwMode="auto">
          <a:xfrm>
            <a:off x="827088" y="2324100"/>
            <a:ext cx="741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u="sng">
                <a:solidFill>
                  <a:schemeClr val="accent2"/>
                </a:solidFill>
              </a:rPr>
              <a:t>Потребности</a:t>
            </a:r>
          </a:p>
        </p:txBody>
      </p:sp>
      <p:sp>
        <p:nvSpPr>
          <p:cNvPr id="26666" name="Text Box 42"/>
          <p:cNvSpPr txBox="1">
            <a:spLocks noChangeArrowheads="1"/>
          </p:cNvSpPr>
          <p:nvPr/>
        </p:nvSpPr>
        <p:spPr bwMode="auto">
          <a:xfrm>
            <a:off x="1116013" y="2774950"/>
            <a:ext cx="7632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chemeClr val="bg2"/>
                </a:solidFill>
              </a:rPr>
              <a:t>Обсудить какие возможности Интернета интересны и нужны. </a:t>
            </a:r>
          </a:p>
        </p:txBody>
      </p:sp>
      <p:sp>
        <p:nvSpPr>
          <p:cNvPr id="26667" name="Text Box 43"/>
          <p:cNvSpPr txBox="1">
            <a:spLocks noChangeArrowheads="1"/>
          </p:cNvSpPr>
          <p:nvPr/>
        </p:nvSpPr>
        <p:spPr bwMode="auto">
          <a:xfrm>
            <a:off x="827088" y="3141663"/>
            <a:ext cx="741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u="sng">
                <a:solidFill>
                  <a:schemeClr val="accent2"/>
                </a:solidFill>
              </a:rPr>
              <a:t>План обучения</a:t>
            </a:r>
          </a:p>
        </p:txBody>
      </p:sp>
      <p:sp>
        <p:nvSpPr>
          <p:cNvPr id="26668" name="Text Box 44"/>
          <p:cNvSpPr txBox="1">
            <a:spLocks noChangeArrowheads="1"/>
          </p:cNvSpPr>
          <p:nvPr/>
        </p:nvSpPr>
        <p:spPr bwMode="auto">
          <a:xfrm>
            <a:off x="1116013" y="3573463"/>
            <a:ext cx="7704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chemeClr val="bg2"/>
                </a:solidFill>
              </a:rPr>
              <a:t>Составить план обучения, включающий базовые навыки работы с компьютером и в сети Интернет.</a:t>
            </a:r>
          </a:p>
        </p:txBody>
      </p:sp>
      <p:sp>
        <p:nvSpPr>
          <p:cNvPr id="26669" name="Text Box 45"/>
          <p:cNvSpPr txBox="1">
            <a:spLocks noChangeArrowheads="1"/>
          </p:cNvSpPr>
          <p:nvPr/>
        </p:nvSpPr>
        <p:spPr bwMode="auto">
          <a:xfrm>
            <a:off x="827088" y="4221163"/>
            <a:ext cx="741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u="sng">
                <a:solidFill>
                  <a:schemeClr val="accent2"/>
                </a:solidFill>
              </a:rPr>
              <a:t>Обучение</a:t>
            </a:r>
          </a:p>
        </p:txBody>
      </p:sp>
      <p:sp>
        <p:nvSpPr>
          <p:cNvPr id="26670" name="Text Box 46"/>
          <p:cNvSpPr txBox="1">
            <a:spLocks noChangeArrowheads="1"/>
          </p:cNvSpPr>
          <p:nvPr/>
        </p:nvSpPr>
        <p:spPr bwMode="auto">
          <a:xfrm>
            <a:off x="1116013" y="4652963"/>
            <a:ext cx="76327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chemeClr val="bg2"/>
                </a:solidFill>
              </a:rPr>
              <a:t>Провести занятия с людьми старшего поколения в соответствии с планом обучения. При необходимости – повторить пройденный материал. </a:t>
            </a:r>
          </a:p>
        </p:txBody>
      </p:sp>
      <p:sp>
        <p:nvSpPr>
          <p:cNvPr id="26671" name="Text Box 47"/>
          <p:cNvSpPr txBox="1">
            <a:spLocks noChangeArrowheads="1"/>
          </p:cNvSpPr>
          <p:nvPr/>
        </p:nvSpPr>
        <p:spPr bwMode="auto">
          <a:xfrm>
            <a:off x="827088" y="5492750"/>
            <a:ext cx="741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u="sng">
                <a:solidFill>
                  <a:schemeClr val="accent2"/>
                </a:solidFill>
              </a:rPr>
              <a:t>Чемпионат</a:t>
            </a:r>
          </a:p>
        </p:txBody>
      </p:sp>
      <p:sp>
        <p:nvSpPr>
          <p:cNvPr id="26672" name="Text Box 48"/>
          <p:cNvSpPr txBox="1">
            <a:spLocks noChangeArrowheads="1"/>
          </p:cNvSpPr>
          <p:nvPr/>
        </p:nvSpPr>
        <p:spPr bwMode="auto">
          <a:xfrm>
            <a:off x="1116013" y="5883275"/>
            <a:ext cx="7704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chemeClr val="bg2"/>
                </a:solidFill>
              </a:rPr>
              <a:t>Подготовить презентацию для онлайн-чемпионата «Изучи интернет – Управляй Им».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-36513" y="74613"/>
            <a:ext cx="9180513" cy="6783387"/>
            <a:chOff x="0" y="47"/>
            <a:chExt cx="5783" cy="4273"/>
          </a:xfrm>
        </p:grpSpPr>
        <p:sp>
          <p:nvSpPr>
            <p:cNvPr id="29699" name="AutoShape 3"/>
            <p:cNvSpPr>
              <a:spLocks noChangeArrowheads="1"/>
            </p:cNvSpPr>
            <p:nvPr/>
          </p:nvSpPr>
          <p:spPr bwMode="auto">
            <a:xfrm rot="10800000">
              <a:off x="23" y="73"/>
              <a:ext cx="2925" cy="273"/>
            </a:xfrm>
            <a:custGeom>
              <a:avLst/>
              <a:gdLst>
                <a:gd name="G0" fmla="+- 965 0 0"/>
                <a:gd name="G1" fmla="+- 21600 0 965"/>
                <a:gd name="G2" fmla="*/ 965 1 2"/>
                <a:gd name="G3" fmla="+- 21600 0 G2"/>
                <a:gd name="G4" fmla="+/ 965 21600 2"/>
                <a:gd name="G5" fmla="+/ G1 0 2"/>
                <a:gd name="G6" fmla="*/ 21600 21600 965"/>
                <a:gd name="G7" fmla="*/ G6 1 2"/>
                <a:gd name="G8" fmla="+- 21600 0 G7"/>
                <a:gd name="G9" fmla="*/ 21600 1 2"/>
                <a:gd name="G10" fmla="+- 965 0 G9"/>
                <a:gd name="G11" fmla="?: G10 G8 0"/>
                <a:gd name="G12" fmla="?: G10 G7 21600"/>
                <a:gd name="T0" fmla="*/ 21117 w 21600"/>
                <a:gd name="T1" fmla="*/ 10800 h 21600"/>
                <a:gd name="T2" fmla="*/ 10800 w 21600"/>
                <a:gd name="T3" fmla="*/ 21600 h 21600"/>
                <a:gd name="T4" fmla="*/ 483 w 21600"/>
                <a:gd name="T5" fmla="*/ 10800 h 21600"/>
                <a:gd name="T6" fmla="*/ 10800 w 21600"/>
                <a:gd name="T7" fmla="*/ 0 h 21600"/>
                <a:gd name="T8" fmla="*/ 2283 w 21600"/>
                <a:gd name="T9" fmla="*/ 2283 h 21600"/>
                <a:gd name="T10" fmla="*/ 19317 w 21600"/>
                <a:gd name="T11" fmla="*/ 1931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65" y="21600"/>
                  </a:lnTo>
                  <a:lnTo>
                    <a:pt x="20635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22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9700" name="Picture 4" descr="Logotipchi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47"/>
              <a:ext cx="1656" cy="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01" name="AutoShape 5"/>
            <p:cNvSpPr>
              <a:spLocks noChangeArrowheads="1"/>
            </p:cNvSpPr>
            <p:nvPr/>
          </p:nvSpPr>
          <p:spPr bwMode="auto">
            <a:xfrm>
              <a:off x="2994" y="119"/>
              <a:ext cx="136" cy="136"/>
            </a:xfrm>
            <a:prstGeom prst="plus">
              <a:avLst>
                <a:gd name="adj" fmla="val 36028"/>
              </a:avLst>
            </a:pr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23" y="346"/>
              <a:ext cx="5760" cy="39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3" name="Line 7"/>
            <p:cNvSpPr>
              <a:spLocks noChangeShapeType="1"/>
            </p:cNvSpPr>
            <p:nvPr/>
          </p:nvSpPr>
          <p:spPr bwMode="auto">
            <a:xfrm>
              <a:off x="23" y="346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04" name="AutoShape 8"/>
            <p:cNvSpPr>
              <a:spLocks noChangeArrowheads="1"/>
            </p:cNvSpPr>
            <p:nvPr/>
          </p:nvSpPr>
          <p:spPr bwMode="auto">
            <a:xfrm>
              <a:off x="771" y="346"/>
              <a:ext cx="4945" cy="36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816" y="346"/>
              <a:ext cx="48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600" b="1"/>
                <a:t>ПЛАН ДЕЙСТВИЙ</a:t>
              </a:r>
            </a:p>
          </p:txBody>
        </p:sp>
        <p:sp>
          <p:nvSpPr>
            <p:cNvPr id="29706" name="AutoShape 10"/>
            <p:cNvSpPr>
              <a:spLocks noChangeArrowheads="1"/>
            </p:cNvSpPr>
            <p:nvPr/>
          </p:nvSpPr>
          <p:spPr bwMode="auto">
            <a:xfrm>
              <a:off x="5534" y="481"/>
              <a:ext cx="136" cy="137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7" name="AutoShape 11"/>
            <p:cNvSpPr>
              <a:spLocks noChangeArrowheads="1"/>
            </p:cNvSpPr>
            <p:nvPr/>
          </p:nvSpPr>
          <p:spPr bwMode="auto">
            <a:xfrm rot="-3804461">
              <a:off x="566" y="483"/>
              <a:ext cx="137" cy="136"/>
            </a:xfrm>
            <a:custGeom>
              <a:avLst/>
              <a:gdLst>
                <a:gd name="G0" fmla="+- 85892 0 0"/>
                <a:gd name="G1" fmla="+- 3883069 0 0"/>
                <a:gd name="G2" fmla="+- 85892 0 3883069"/>
                <a:gd name="G3" fmla="+- 10800 0 0"/>
                <a:gd name="G4" fmla="+- 0 0 8589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519 0 0"/>
                <a:gd name="G9" fmla="+- 0 0 3883069"/>
                <a:gd name="G10" fmla="+- 7519 0 2700"/>
                <a:gd name="G11" fmla="cos G10 85892"/>
                <a:gd name="G12" fmla="sin G10 85892"/>
                <a:gd name="G13" fmla="cos 13500 85892"/>
                <a:gd name="G14" fmla="sin 13500 85892"/>
                <a:gd name="G15" fmla="+- G11 10800 0"/>
                <a:gd name="G16" fmla="+- G12 10800 0"/>
                <a:gd name="G17" fmla="+- G13 10800 0"/>
                <a:gd name="G18" fmla="+- G14 10800 0"/>
                <a:gd name="G19" fmla="*/ 7519 1 2"/>
                <a:gd name="G20" fmla="+- G19 5400 0"/>
                <a:gd name="G21" fmla="cos G20 85892"/>
                <a:gd name="G22" fmla="sin G20 85892"/>
                <a:gd name="G23" fmla="+- G21 10800 0"/>
                <a:gd name="G24" fmla="+- G12 G23 G22"/>
                <a:gd name="G25" fmla="+- G22 G23 G11"/>
                <a:gd name="G26" fmla="cos 10800 85892"/>
                <a:gd name="G27" fmla="sin 10800 85892"/>
                <a:gd name="G28" fmla="cos 7519 85892"/>
                <a:gd name="G29" fmla="sin 7519 8589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3883069"/>
                <a:gd name="G36" fmla="sin G34 3883069"/>
                <a:gd name="G37" fmla="+/ 3883069 8589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519 G39"/>
                <a:gd name="G43" fmla="sin 751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473 w 21600"/>
                <a:gd name="T5" fmla="*/ 5354 h 21600"/>
                <a:gd name="T6" fmla="*/ 15483 w 21600"/>
                <a:gd name="T7" fmla="*/ 18672 h 21600"/>
                <a:gd name="T8" fmla="*/ 4306 w 21600"/>
                <a:gd name="T9" fmla="*/ 7008 h 21600"/>
                <a:gd name="T10" fmla="*/ 24296 w 21600"/>
                <a:gd name="T11" fmla="*/ 11108 h 21600"/>
                <a:gd name="T12" fmla="*/ 19858 w 21600"/>
                <a:gd name="T13" fmla="*/ 15349 h 21600"/>
                <a:gd name="T14" fmla="*/ 15617 w 21600"/>
                <a:gd name="T15" fmla="*/ 1091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317" y="10971"/>
                  </a:moveTo>
                  <a:cubicBezTo>
                    <a:pt x="18318" y="10914"/>
                    <a:pt x="18319" y="10857"/>
                    <a:pt x="18319" y="10800"/>
                  </a:cubicBezTo>
                  <a:cubicBezTo>
                    <a:pt x="18319" y="6647"/>
                    <a:pt x="14952" y="3281"/>
                    <a:pt x="10800" y="3281"/>
                  </a:cubicBezTo>
                  <a:cubicBezTo>
                    <a:pt x="6647" y="3281"/>
                    <a:pt x="3281" y="6647"/>
                    <a:pt x="3281" y="10800"/>
                  </a:cubicBezTo>
                  <a:cubicBezTo>
                    <a:pt x="3281" y="14952"/>
                    <a:pt x="6647" y="18319"/>
                    <a:pt x="10800" y="18319"/>
                  </a:cubicBezTo>
                  <a:cubicBezTo>
                    <a:pt x="12153" y="18319"/>
                    <a:pt x="13481" y="17953"/>
                    <a:pt x="14644" y="17261"/>
                  </a:cubicBezTo>
                  <a:lnTo>
                    <a:pt x="16321" y="20081"/>
                  </a:lnTo>
                  <a:cubicBezTo>
                    <a:pt x="14651" y="21075"/>
                    <a:pt x="12743" y="21599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882"/>
                    <a:pt x="21599" y="10964"/>
                    <a:pt x="21597" y="11047"/>
                  </a:cubicBezTo>
                  <a:lnTo>
                    <a:pt x="24296" y="11108"/>
                  </a:lnTo>
                  <a:lnTo>
                    <a:pt x="19858" y="15349"/>
                  </a:lnTo>
                  <a:lnTo>
                    <a:pt x="15617" y="10910"/>
                  </a:lnTo>
                  <a:lnTo>
                    <a:pt x="18317" y="10971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8" name="AutoShape 12"/>
            <p:cNvSpPr>
              <a:spLocks noChangeArrowheads="1"/>
            </p:cNvSpPr>
            <p:nvPr/>
          </p:nvSpPr>
          <p:spPr bwMode="auto">
            <a:xfrm>
              <a:off x="318" y="482"/>
              <a:ext cx="181" cy="136"/>
            </a:xfrm>
            <a:prstGeom prst="rightArrow">
              <a:avLst>
                <a:gd name="adj1" fmla="val 50000"/>
                <a:gd name="adj2" fmla="val 33272"/>
              </a:avLst>
            </a:pr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9" name="AutoShape 13"/>
            <p:cNvSpPr>
              <a:spLocks noChangeArrowheads="1"/>
            </p:cNvSpPr>
            <p:nvPr/>
          </p:nvSpPr>
          <p:spPr bwMode="auto">
            <a:xfrm rot="10800000">
              <a:off x="91" y="482"/>
              <a:ext cx="181" cy="136"/>
            </a:xfrm>
            <a:prstGeom prst="rightArrow">
              <a:avLst>
                <a:gd name="adj1" fmla="val 50000"/>
                <a:gd name="adj2" fmla="val 33272"/>
              </a:avLst>
            </a:pr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0" name="Line 14"/>
            <p:cNvSpPr>
              <a:spLocks noChangeShapeType="1"/>
            </p:cNvSpPr>
            <p:nvPr/>
          </p:nvSpPr>
          <p:spPr bwMode="auto">
            <a:xfrm>
              <a:off x="0" y="709"/>
              <a:ext cx="557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2555875" y="1196975"/>
            <a:ext cx="2160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u="sng">
                <a:solidFill>
                  <a:srgbClr val="808080"/>
                </a:solidFill>
              </a:rPr>
              <a:t>Потребности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860925" y="1196975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u="sng">
                <a:solidFill>
                  <a:srgbClr val="808080"/>
                </a:solidFill>
              </a:rPr>
              <a:t>План обучения</a:t>
            </a:r>
          </a:p>
        </p:txBody>
      </p:sp>
      <p:sp>
        <p:nvSpPr>
          <p:cNvPr id="29713" name="AutoShape 17"/>
          <p:cNvSpPr>
            <a:spLocks noChangeArrowheads="1"/>
          </p:cNvSpPr>
          <p:nvPr/>
        </p:nvSpPr>
        <p:spPr bwMode="auto">
          <a:xfrm>
            <a:off x="2555875" y="1196975"/>
            <a:ext cx="2087563" cy="503238"/>
          </a:xfrm>
          <a:prstGeom prst="roundRect">
            <a:avLst>
              <a:gd name="adj" fmla="val 16667"/>
            </a:avLst>
          </a:prstGeom>
          <a:solidFill>
            <a:schemeClr val="bg2">
              <a:alpha val="9000"/>
            </a:schemeClr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14" name="AutoShape 18"/>
          <p:cNvSpPr>
            <a:spLocks noChangeArrowheads="1"/>
          </p:cNvSpPr>
          <p:nvPr/>
        </p:nvSpPr>
        <p:spPr bwMode="auto">
          <a:xfrm>
            <a:off x="4859338" y="1196975"/>
            <a:ext cx="2376487" cy="503238"/>
          </a:xfrm>
          <a:prstGeom prst="roundRect">
            <a:avLst>
              <a:gd name="adj" fmla="val 16667"/>
            </a:avLst>
          </a:prstGeom>
          <a:solidFill>
            <a:schemeClr val="bg2">
              <a:alpha val="9000"/>
            </a:schemeClr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15" name="AutoShape 19"/>
          <p:cNvSpPr>
            <a:spLocks noChangeArrowheads="1"/>
          </p:cNvSpPr>
          <p:nvPr/>
        </p:nvSpPr>
        <p:spPr bwMode="auto">
          <a:xfrm>
            <a:off x="7451725" y="1196975"/>
            <a:ext cx="935038" cy="503238"/>
          </a:xfrm>
          <a:prstGeom prst="roundRect">
            <a:avLst>
              <a:gd name="adj" fmla="val 16667"/>
            </a:avLst>
          </a:prstGeom>
          <a:solidFill>
            <a:schemeClr val="bg2">
              <a:alpha val="9000"/>
            </a:schemeClr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7667625" y="1196975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400" u="sng">
                <a:solidFill>
                  <a:srgbClr val="808080"/>
                </a:solidFill>
              </a:rPr>
              <a:t>&gt;&gt;</a:t>
            </a:r>
            <a:endParaRPr lang="ru-RU" altLang="ru-RU" sz="2400" u="sng">
              <a:solidFill>
                <a:srgbClr val="808080"/>
              </a:solidFill>
            </a:endParaRPr>
          </a:p>
        </p:txBody>
      </p:sp>
      <p:pic>
        <p:nvPicPr>
          <p:cNvPr id="29719" name="Picture 23" descr="облако1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3856038"/>
            <a:ext cx="4032250" cy="234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21" name="AutoShape 25"/>
          <p:cNvSpPr>
            <a:spLocks noChangeArrowheads="1"/>
          </p:cNvSpPr>
          <p:nvPr/>
        </p:nvSpPr>
        <p:spPr bwMode="auto">
          <a:xfrm>
            <a:off x="179388" y="1196975"/>
            <a:ext cx="2232025" cy="503238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144463" y="1196975"/>
            <a:ext cx="2339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chemeClr val="bg1"/>
                </a:solidFill>
              </a:rPr>
              <a:t>Возможности</a:t>
            </a:r>
          </a:p>
        </p:txBody>
      </p:sp>
      <p:grpSp>
        <p:nvGrpSpPr>
          <p:cNvPr id="29725" name="Group 29"/>
          <p:cNvGrpSpPr>
            <a:grpSpLocks/>
          </p:cNvGrpSpPr>
          <p:nvPr/>
        </p:nvGrpSpPr>
        <p:grpSpPr bwMode="auto">
          <a:xfrm>
            <a:off x="3348038" y="2420938"/>
            <a:ext cx="2016125" cy="1771650"/>
            <a:chOff x="521" y="1376"/>
            <a:chExt cx="907" cy="798"/>
          </a:xfrm>
        </p:grpSpPr>
        <p:pic>
          <p:nvPicPr>
            <p:cNvPr id="29723" name="Picture 27" descr="qwjrww7P6HeJd6lQJ6Ofk0-temp-uploa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376"/>
              <a:ext cx="798" cy="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24" name="Text Box 28"/>
            <p:cNvSpPr txBox="1">
              <a:spLocks noChangeArrowheads="1"/>
            </p:cNvSpPr>
            <p:nvPr/>
          </p:nvSpPr>
          <p:spPr bwMode="auto">
            <a:xfrm>
              <a:off x="521" y="1616"/>
              <a:ext cx="907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34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W W W</a:t>
              </a:r>
              <a:endParaRPr lang="ru-RU" altLang="ru-RU" sz="3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29729" name="Freeform 33"/>
          <p:cNvSpPr>
            <a:spLocks/>
          </p:cNvSpPr>
          <p:nvPr/>
        </p:nvSpPr>
        <p:spPr bwMode="auto">
          <a:xfrm>
            <a:off x="179388" y="3757613"/>
            <a:ext cx="4176712" cy="2551112"/>
          </a:xfrm>
          <a:custGeom>
            <a:avLst/>
            <a:gdLst>
              <a:gd name="T0" fmla="*/ 35 w 2106"/>
              <a:gd name="T1" fmla="*/ 682 h 1244"/>
              <a:gd name="T2" fmla="*/ 175 w 2106"/>
              <a:gd name="T3" fmla="*/ 567 h 1244"/>
              <a:gd name="T4" fmla="*/ 307 w 2106"/>
              <a:gd name="T5" fmla="*/ 592 h 1244"/>
              <a:gd name="T6" fmla="*/ 343 w 2106"/>
              <a:gd name="T7" fmla="*/ 315 h 1244"/>
              <a:gd name="T8" fmla="*/ 488 w 2106"/>
              <a:gd name="T9" fmla="*/ 183 h 1244"/>
              <a:gd name="T10" fmla="*/ 529 w 2106"/>
              <a:gd name="T11" fmla="*/ 87 h 1244"/>
              <a:gd name="T12" fmla="*/ 715 w 2106"/>
              <a:gd name="T13" fmla="*/ 2 h 1244"/>
              <a:gd name="T14" fmla="*/ 1087 w 2106"/>
              <a:gd name="T15" fmla="*/ 99 h 1244"/>
              <a:gd name="T16" fmla="*/ 1375 w 2106"/>
              <a:gd name="T17" fmla="*/ 69 h 1244"/>
              <a:gd name="T18" fmla="*/ 1627 w 2106"/>
              <a:gd name="T19" fmla="*/ 369 h 1244"/>
              <a:gd name="T20" fmla="*/ 1894 w 2106"/>
              <a:gd name="T21" fmla="*/ 410 h 1244"/>
              <a:gd name="T22" fmla="*/ 2076 w 2106"/>
              <a:gd name="T23" fmla="*/ 682 h 1244"/>
              <a:gd name="T24" fmla="*/ 2076 w 2106"/>
              <a:gd name="T25" fmla="*/ 955 h 1244"/>
              <a:gd name="T26" fmla="*/ 1939 w 2106"/>
              <a:gd name="T27" fmla="*/ 1149 h 1244"/>
              <a:gd name="T28" fmla="*/ 1713 w 2106"/>
              <a:gd name="T29" fmla="*/ 1227 h 1244"/>
              <a:gd name="T30" fmla="*/ 1501 w 2106"/>
              <a:gd name="T31" fmla="*/ 1197 h 1244"/>
              <a:gd name="T32" fmla="*/ 1183 w 2106"/>
              <a:gd name="T33" fmla="*/ 1239 h 1244"/>
              <a:gd name="T34" fmla="*/ 987 w 2106"/>
              <a:gd name="T35" fmla="*/ 1227 h 1244"/>
              <a:gd name="T36" fmla="*/ 763 w 2106"/>
              <a:gd name="T37" fmla="*/ 1233 h 1244"/>
              <a:gd name="T38" fmla="*/ 534 w 2106"/>
              <a:gd name="T39" fmla="*/ 1181 h 1244"/>
              <a:gd name="T40" fmla="*/ 427 w 2106"/>
              <a:gd name="T41" fmla="*/ 1221 h 1244"/>
              <a:gd name="T42" fmla="*/ 216 w 2106"/>
              <a:gd name="T43" fmla="*/ 1181 h 1244"/>
              <a:gd name="T44" fmla="*/ 121 w 2106"/>
              <a:gd name="T45" fmla="*/ 1107 h 1244"/>
              <a:gd name="T46" fmla="*/ 80 w 2106"/>
              <a:gd name="T47" fmla="*/ 955 h 1244"/>
              <a:gd name="T48" fmla="*/ 7 w 2106"/>
              <a:gd name="T49" fmla="*/ 873 h 1244"/>
              <a:gd name="T50" fmla="*/ 35 w 2106"/>
              <a:gd name="T51" fmla="*/ 682 h 1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106" h="1244">
                <a:moveTo>
                  <a:pt x="35" y="682"/>
                </a:moveTo>
                <a:cubicBezTo>
                  <a:pt x="63" y="631"/>
                  <a:pt x="130" y="582"/>
                  <a:pt x="175" y="567"/>
                </a:cubicBezTo>
                <a:cubicBezTo>
                  <a:pt x="220" y="552"/>
                  <a:pt x="279" y="634"/>
                  <a:pt x="307" y="592"/>
                </a:cubicBezTo>
                <a:cubicBezTo>
                  <a:pt x="335" y="550"/>
                  <a:pt x="313" y="383"/>
                  <a:pt x="343" y="315"/>
                </a:cubicBezTo>
                <a:cubicBezTo>
                  <a:pt x="373" y="247"/>
                  <a:pt x="457" y="221"/>
                  <a:pt x="488" y="183"/>
                </a:cubicBezTo>
                <a:cubicBezTo>
                  <a:pt x="519" y="145"/>
                  <a:pt x="491" y="117"/>
                  <a:pt x="529" y="87"/>
                </a:cubicBezTo>
                <a:cubicBezTo>
                  <a:pt x="567" y="57"/>
                  <a:pt x="622" y="0"/>
                  <a:pt x="715" y="2"/>
                </a:cubicBezTo>
                <a:cubicBezTo>
                  <a:pt x="808" y="4"/>
                  <a:pt x="977" y="88"/>
                  <a:pt x="1087" y="99"/>
                </a:cubicBezTo>
                <a:cubicBezTo>
                  <a:pt x="1197" y="110"/>
                  <a:pt x="1285" y="24"/>
                  <a:pt x="1375" y="69"/>
                </a:cubicBezTo>
                <a:cubicBezTo>
                  <a:pt x="1465" y="114"/>
                  <a:pt x="1541" y="312"/>
                  <a:pt x="1627" y="369"/>
                </a:cubicBezTo>
                <a:cubicBezTo>
                  <a:pt x="1713" y="426"/>
                  <a:pt x="1819" y="358"/>
                  <a:pt x="1894" y="410"/>
                </a:cubicBezTo>
                <a:cubicBezTo>
                  <a:pt x="1969" y="462"/>
                  <a:pt x="2046" y="591"/>
                  <a:pt x="2076" y="682"/>
                </a:cubicBezTo>
                <a:cubicBezTo>
                  <a:pt x="2106" y="773"/>
                  <a:pt x="2099" y="877"/>
                  <a:pt x="2076" y="955"/>
                </a:cubicBezTo>
                <a:cubicBezTo>
                  <a:pt x="2053" y="1033"/>
                  <a:pt x="1999" y="1104"/>
                  <a:pt x="1939" y="1149"/>
                </a:cubicBezTo>
                <a:lnTo>
                  <a:pt x="1713" y="1227"/>
                </a:lnTo>
                <a:cubicBezTo>
                  <a:pt x="1640" y="1235"/>
                  <a:pt x="1589" y="1195"/>
                  <a:pt x="1501" y="1197"/>
                </a:cubicBezTo>
                <a:cubicBezTo>
                  <a:pt x="1413" y="1199"/>
                  <a:pt x="1269" y="1234"/>
                  <a:pt x="1183" y="1239"/>
                </a:cubicBezTo>
                <a:cubicBezTo>
                  <a:pt x="1097" y="1244"/>
                  <a:pt x="1057" y="1228"/>
                  <a:pt x="987" y="1227"/>
                </a:cubicBezTo>
                <a:cubicBezTo>
                  <a:pt x="917" y="1226"/>
                  <a:pt x="838" y="1241"/>
                  <a:pt x="763" y="1233"/>
                </a:cubicBezTo>
                <a:cubicBezTo>
                  <a:pt x="688" y="1225"/>
                  <a:pt x="590" y="1183"/>
                  <a:pt x="534" y="1181"/>
                </a:cubicBezTo>
                <a:cubicBezTo>
                  <a:pt x="478" y="1179"/>
                  <a:pt x="480" y="1221"/>
                  <a:pt x="427" y="1221"/>
                </a:cubicBezTo>
                <a:cubicBezTo>
                  <a:pt x="374" y="1221"/>
                  <a:pt x="267" y="1200"/>
                  <a:pt x="216" y="1181"/>
                </a:cubicBezTo>
                <a:cubicBezTo>
                  <a:pt x="165" y="1162"/>
                  <a:pt x="144" y="1144"/>
                  <a:pt x="121" y="1107"/>
                </a:cubicBezTo>
                <a:cubicBezTo>
                  <a:pt x="98" y="1070"/>
                  <a:pt x="99" y="994"/>
                  <a:pt x="80" y="955"/>
                </a:cubicBezTo>
                <a:cubicBezTo>
                  <a:pt x="61" y="916"/>
                  <a:pt x="14" y="918"/>
                  <a:pt x="7" y="873"/>
                </a:cubicBezTo>
                <a:cubicBezTo>
                  <a:pt x="0" y="828"/>
                  <a:pt x="7" y="733"/>
                  <a:pt x="35" y="682"/>
                </a:cubicBezTo>
                <a:close/>
              </a:path>
            </a:pathLst>
          </a:custGeom>
          <a:noFill/>
          <a:ln w="12700">
            <a:solidFill>
              <a:srgbClr val="99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9730" name="Picture 34" descr="уравляй1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2952750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31" name="Picture 35" descr="сети1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916113"/>
            <a:ext cx="352742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28" name="Freeform 32"/>
          <p:cNvSpPr>
            <a:spLocks/>
          </p:cNvSpPr>
          <p:nvPr/>
        </p:nvSpPr>
        <p:spPr bwMode="auto">
          <a:xfrm>
            <a:off x="179388" y="1844675"/>
            <a:ext cx="2952750" cy="1728788"/>
          </a:xfrm>
          <a:custGeom>
            <a:avLst/>
            <a:gdLst>
              <a:gd name="T0" fmla="*/ 35 w 2106"/>
              <a:gd name="T1" fmla="*/ 682 h 1244"/>
              <a:gd name="T2" fmla="*/ 175 w 2106"/>
              <a:gd name="T3" fmla="*/ 567 h 1244"/>
              <a:gd name="T4" fmla="*/ 307 w 2106"/>
              <a:gd name="T5" fmla="*/ 592 h 1244"/>
              <a:gd name="T6" fmla="*/ 343 w 2106"/>
              <a:gd name="T7" fmla="*/ 315 h 1244"/>
              <a:gd name="T8" fmla="*/ 488 w 2106"/>
              <a:gd name="T9" fmla="*/ 183 h 1244"/>
              <a:gd name="T10" fmla="*/ 529 w 2106"/>
              <a:gd name="T11" fmla="*/ 87 h 1244"/>
              <a:gd name="T12" fmla="*/ 715 w 2106"/>
              <a:gd name="T13" fmla="*/ 2 h 1244"/>
              <a:gd name="T14" fmla="*/ 1087 w 2106"/>
              <a:gd name="T15" fmla="*/ 99 h 1244"/>
              <a:gd name="T16" fmla="*/ 1375 w 2106"/>
              <a:gd name="T17" fmla="*/ 69 h 1244"/>
              <a:gd name="T18" fmla="*/ 1627 w 2106"/>
              <a:gd name="T19" fmla="*/ 369 h 1244"/>
              <a:gd name="T20" fmla="*/ 1894 w 2106"/>
              <a:gd name="T21" fmla="*/ 410 h 1244"/>
              <a:gd name="T22" fmla="*/ 2076 w 2106"/>
              <a:gd name="T23" fmla="*/ 682 h 1244"/>
              <a:gd name="T24" fmla="*/ 2076 w 2106"/>
              <a:gd name="T25" fmla="*/ 955 h 1244"/>
              <a:gd name="T26" fmla="*/ 1939 w 2106"/>
              <a:gd name="T27" fmla="*/ 1149 h 1244"/>
              <a:gd name="T28" fmla="*/ 1713 w 2106"/>
              <a:gd name="T29" fmla="*/ 1227 h 1244"/>
              <a:gd name="T30" fmla="*/ 1501 w 2106"/>
              <a:gd name="T31" fmla="*/ 1197 h 1244"/>
              <a:gd name="T32" fmla="*/ 1183 w 2106"/>
              <a:gd name="T33" fmla="*/ 1239 h 1244"/>
              <a:gd name="T34" fmla="*/ 987 w 2106"/>
              <a:gd name="T35" fmla="*/ 1227 h 1244"/>
              <a:gd name="T36" fmla="*/ 763 w 2106"/>
              <a:gd name="T37" fmla="*/ 1233 h 1244"/>
              <a:gd name="T38" fmla="*/ 534 w 2106"/>
              <a:gd name="T39" fmla="*/ 1181 h 1244"/>
              <a:gd name="T40" fmla="*/ 427 w 2106"/>
              <a:gd name="T41" fmla="*/ 1221 h 1244"/>
              <a:gd name="T42" fmla="*/ 216 w 2106"/>
              <a:gd name="T43" fmla="*/ 1181 h 1244"/>
              <a:gd name="T44" fmla="*/ 121 w 2106"/>
              <a:gd name="T45" fmla="*/ 1107 h 1244"/>
              <a:gd name="T46" fmla="*/ 80 w 2106"/>
              <a:gd name="T47" fmla="*/ 955 h 1244"/>
              <a:gd name="T48" fmla="*/ 7 w 2106"/>
              <a:gd name="T49" fmla="*/ 873 h 1244"/>
              <a:gd name="T50" fmla="*/ 35 w 2106"/>
              <a:gd name="T51" fmla="*/ 682 h 1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106" h="1244">
                <a:moveTo>
                  <a:pt x="35" y="682"/>
                </a:moveTo>
                <a:cubicBezTo>
                  <a:pt x="63" y="631"/>
                  <a:pt x="130" y="582"/>
                  <a:pt x="175" y="567"/>
                </a:cubicBezTo>
                <a:cubicBezTo>
                  <a:pt x="220" y="552"/>
                  <a:pt x="279" y="634"/>
                  <a:pt x="307" y="592"/>
                </a:cubicBezTo>
                <a:cubicBezTo>
                  <a:pt x="335" y="550"/>
                  <a:pt x="313" y="383"/>
                  <a:pt x="343" y="315"/>
                </a:cubicBezTo>
                <a:cubicBezTo>
                  <a:pt x="373" y="247"/>
                  <a:pt x="457" y="221"/>
                  <a:pt x="488" y="183"/>
                </a:cubicBezTo>
                <a:cubicBezTo>
                  <a:pt x="519" y="145"/>
                  <a:pt x="491" y="117"/>
                  <a:pt x="529" y="87"/>
                </a:cubicBezTo>
                <a:cubicBezTo>
                  <a:pt x="567" y="57"/>
                  <a:pt x="622" y="0"/>
                  <a:pt x="715" y="2"/>
                </a:cubicBezTo>
                <a:cubicBezTo>
                  <a:pt x="808" y="4"/>
                  <a:pt x="977" y="88"/>
                  <a:pt x="1087" y="99"/>
                </a:cubicBezTo>
                <a:cubicBezTo>
                  <a:pt x="1197" y="110"/>
                  <a:pt x="1285" y="24"/>
                  <a:pt x="1375" y="69"/>
                </a:cubicBezTo>
                <a:cubicBezTo>
                  <a:pt x="1465" y="114"/>
                  <a:pt x="1541" y="312"/>
                  <a:pt x="1627" y="369"/>
                </a:cubicBezTo>
                <a:cubicBezTo>
                  <a:pt x="1713" y="426"/>
                  <a:pt x="1819" y="358"/>
                  <a:pt x="1894" y="410"/>
                </a:cubicBezTo>
                <a:cubicBezTo>
                  <a:pt x="1969" y="462"/>
                  <a:pt x="2046" y="591"/>
                  <a:pt x="2076" y="682"/>
                </a:cubicBezTo>
                <a:cubicBezTo>
                  <a:pt x="2106" y="773"/>
                  <a:pt x="2099" y="877"/>
                  <a:pt x="2076" y="955"/>
                </a:cubicBezTo>
                <a:cubicBezTo>
                  <a:pt x="2053" y="1033"/>
                  <a:pt x="1999" y="1104"/>
                  <a:pt x="1939" y="1149"/>
                </a:cubicBezTo>
                <a:lnTo>
                  <a:pt x="1713" y="1227"/>
                </a:lnTo>
                <a:cubicBezTo>
                  <a:pt x="1640" y="1235"/>
                  <a:pt x="1589" y="1195"/>
                  <a:pt x="1501" y="1197"/>
                </a:cubicBezTo>
                <a:cubicBezTo>
                  <a:pt x="1413" y="1199"/>
                  <a:pt x="1269" y="1234"/>
                  <a:pt x="1183" y="1239"/>
                </a:cubicBezTo>
                <a:cubicBezTo>
                  <a:pt x="1097" y="1244"/>
                  <a:pt x="1057" y="1228"/>
                  <a:pt x="987" y="1227"/>
                </a:cubicBezTo>
                <a:cubicBezTo>
                  <a:pt x="917" y="1226"/>
                  <a:pt x="838" y="1241"/>
                  <a:pt x="763" y="1233"/>
                </a:cubicBezTo>
                <a:cubicBezTo>
                  <a:pt x="688" y="1225"/>
                  <a:pt x="590" y="1183"/>
                  <a:pt x="534" y="1181"/>
                </a:cubicBezTo>
                <a:cubicBezTo>
                  <a:pt x="478" y="1179"/>
                  <a:pt x="480" y="1221"/>
                  <a:pt x="427" y="1221"/>
                </a:cubicBezTo>
                <a:cubicBezTo>
                  <a:pt x="374" y="1221"/>
                  <a:pt x="267" y="1200"/>
                  <a:pt x="216" y="1181"/>
                </a:cubicBezTo>
                <a:cubicBezTo>
                  <a:pt x="165" y="1162"/>
                  <a:pt x="144" y="1144"/>
                  <a:pt x="121" y="1107"/>
                </a:cubicBezTo>
                <a:cubicBezTo>
                  <a:pt x="98" y="1070"/>
                  <a:pt x="99" y="994"/>
                  <a:pt x="80" y="955"/>
                </a:cubicBezTo>
                <a:cubicBezTo>
                  <a:pt x="61" y="916"/>
                  <a:pt x="14" y="918"/>
                  <a:pt x="7" y="873"/>
                </a:cubicBezTo>
                <a:cubicBezTo>
                  <a:pt x="0" y="828"/>
                  <a:pt x="7" y="733"/>
                  <a:pt x="35" y="682"/>
                </a:cubicBezTo>
                <a:close/>
              </a:path>
            </a:pathLst>
          </a:custGeom>
          <a:noFill/>
          <a:ln w="12700">
            <a:solidFill>
              <a:srgbClr val="99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9732" name="Picture 36" descr="сервисы1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283075"/>
            <a:ext cx="4032250" cy="229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33" name="Freeform 37"/>
          <p:cNvSpPr>
            <a:spLocks/>
          </p:cNvSpPr>
          <p:nvPr/>
        </p:nvSpPr>
        <p:spPr bwMode="auto">
          <a:xfrm>
            <a:off x="4413250" y="4233863"/>
            <a:ext cx="3924300" cy="2363787"/>
          </a:xfrm>
          <a:custGeom>
            <a:avLst/>
            <a:gdLst>
              <a:gd name="T0" fmla="*/ 142 w 2472"/>
              <a:gd name="T1" fmla="*/ 771 h 1489"/>
              <a:gd name="T2" fmla="*/ 322 w 2472"/>
              <a:gd name="T3" fmla="*/ 651 h 1489"/>
              <a:gd name="T4" fmla="*/ 388 w 2472"/>
              <a:gd name="T5" fmla="*/ 579 h 1489"/>
              <a:gd name="T6" fmla="*/ 436 w 2472"/>
              <a:gd name="T7" fmla="*/ 351 h 1489"/>
              <a:gd name="T8" fmla="*/ 577 w 2472"/>
              <a:gd name="T9" fmla="*/ 174 h 1489"/>
              <a:gd name="T10" fmla="*/ 694 w 2472"/>
              <a:gd name="T11" fmla="*/ 81 h 1489"/>
              <a:gd name="T12" fmla="*/ 886 w 2472"/>
              <a:gd name="T13" fmla="*/ 9 h 1489"/>
              <a:gd name="T14" fmla="*/ 1306 w 2472"/>
              <a:gd name="T15" fmla="*/ 135 h 1489"/>
              <a:gd name="T16" fmla="*/ 1618 w 2472"/>
              <a:gd name="T17" fmla="*/ 105 h 1489"/>
              <a:gd name="T18" fmla="*/ 1902 w 2472"/>
              <a:gd name="T19" fmla="*/ 404 h 1489"/>
              <a:gd name="T20" fmla="*/ 2134 w 2472"/>
              <a:gd name="T21" fmla="*/ 465 h 1489"/>
              <a:gd name="T22" fmla="*/ 2424 w 2472"/>
              <a:gd name="T23" fmla="*/ 792 h 1489"/>
              <a:gd name="T24" fmla="*/ 2424 w 2472"/>
              <a:gd name="T25" fmla="*/ 1131 h 1489"/>
              <a:gd name="T26" fmla="*/ 2265 w 2472"/>
              <a:gd name="T27" fmla="*/ 1371 h 1489"/>
              <a:gd name="T28" fmla="*/ 2002 w 2472"/>
              <a:gd name="T29" fmla="*/ 1468 h 1489"/>
              <a:gd name="T30" fmla="*/ 1755 w 2472"/>
              <a:gd name="T31" fmla="*/ 1431 h 1489"/>
              <a:gd name="T32" fmla="*/ 1385 w 2472"/>
              <a:gd name="T33" fmla="*/ 1483 h 1489"/>
              <a:gd name="T34" fmla="*/ 1157 w 2472"/>
              <a:gd name="T35" fmla="*/ 1468 h 1489"/>
              <a:gd name="T36" fmla="*/ 897 w 2472"/>
              <a:gd name="T37" fmla="*/ 1475 h 1489"/>
              <a:gd name="T38" fmla="*/ 630 w 2472"/>
              <a:gd name="T39" fmla="*/ 1411 h 1489"/>
              <a:gd name="T40" fmla="*/ 506 w 2472"/>
              <a:gd name="T41" fmla="*/ 1460 h 1489"/>
              <a:gd name="T42" fmla="*/ 260 w 2472"/>
              <a:gd name="T43" fmla="*/ 1411 h 1489"/>
              <a:gd name="T44" fmla="*/ 150 w 2472"/>
              <a:gd name="T45" fmla="*/ 1319 h 1489"/>
              <a:gd name="T46" fmla="*/ 118 w 2472"/>
              <a:gd name="T47" fmla="*/ 1263 h 1489"/>
              <a:gd name="T48" fmla="*/ 4 w 2472"/>
              <a:gd name="T49" fmla="*/ 1113 h 1489"/>
              <a:gd name="T50" fmla="*/ 142 w 2472"/>
              <a:gd name="T51" fmla="*/ 771 h 1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472" h="1489">
                <a:moveTo>
                  <a:pt x="142" y="771"/>
                </a:moveTo>
                <a:cubicBezTo>
                  <a:pt x="195" y="694"/>
                  <a:pt x="281" y="683"/>
                  <a:pt x="322" y="651"/>
                </a:cubicBezTo>
                <a:cubicBezTo>
                  <a:pt x="363" y="619"/>
                  <a:pt x="369" y="629"/>
                  <a:pt x="388" y="579"/>
                </a:cubicBezTo>
                <a:cubicBezTo>
                  <a:pt x="407" y="529"/>
                  <a:pt x="404" y="419"/>
                  <a:pt x="436" y="351"/>
                </a:cubicBezTo>
                <a:cubicBezTo>
                  <a:pt x="468" y="283"/>
                  <a:pt x="534" y="219"/>
                  <a:pt x="577" y="174"/>
                </a:cubicBezTo>
                <a:cubicBezTo>
                  <a:pt x="620" y="129"/>
                  <a:pt x="643" y="108"/>
                  <a:pt x="694" y="81"/>
                </a:cubicBezTo>
                <a:cubicBezTo>
                  <a:pt x="745" y="54"/>
                  <a:pt x="784" y="0"/>
                  <a:pt x="886" y="9"/>
                </a:cubicBezTo>
                <a:cubicBezTo>
                  <a:pt x="988" y="18"/>
                  <a:pt x="1184" y="119"/>
                  <a:pt x="1306" y="135"/>
                </a:cubicBezTo>
                <a:cubicBezTo>
                  <a:pt x="1428" y="151"/>
                  <a:pt x="1519" y="60"/>
                  <a:pt x="1618" y="105"/>
                </a:cubicBezTo>
                <a:cubicBezTo>
                  <a:pt x="1717" y="150"/>
                  <a:pt x="1816" y="344"/>
                  <a:pt x="1902" y="404"/>
                </a:cubicBezTo>
                <a:cubicBezTo>
                  <a:pt x="1988" y="464"/>
                  <a:pt x="2047" y="400"/>
                  <a:pt x="2134" y="465"/>
                </a:cubicBezTo>
                <a:cubicBezTo>
                  <a:pt x="2221" y="530"/>
                  <a:pt x="2376" y="681"/>
                  <a:pt x="2424" y="792"/>
                </a:cubicBezTo>
                <a:cubicBezTo>
                  <a:pt x="2472" y="903"/>
                  <a:pt x="2451" y="1034"/>
                  <a:pt x="2424" y="1131"/>
                </a:cubicBezTo>
                <a:cubicBezTo>
                  <a:pt x="2397" y="1227"/>
                  <a:pt x="2335" y="1315"/>
                  <a:pt x="2265" y="1371"/>
                </a:cubicBezTo>
                <a:lnTo>
                  <a:pt x="2002" y="1468"/>
                </a:lnTo>
                <a:cubicBezTo>
                  <a:pt x="1917" y="1478"/>
                  <a:pt x="1858" y="1428"/>
                  <a:pt x="1755" y="1431"/>
                </a:cubicBezTo>
                <a:cubicBezTo>
                  <a:pt x="1653" y="1433"/>
                  <a:pt x="1485" y="1477"/>
                  <a:pt x="1385" y="1483"/>
                </a:cubicBezTo>
                <a:cubicBezTo>
                  <a:pt x="1285" y="1489"/>
                  <a:pt x="1239" y="1469"/>
                  <a:pt x="1157" y="1468"/>
                </a:cubicBezTo>
                <a:cubicBezTo>
                  <a:pt x="1076" y="1467"/>
                  <a:pt x="984" y="1485"/>
                  <a:pt x="897" y="1475"/>
                </a:cubicBezTo>
                <a:cubicBezTo>
                  <a:pt x="809" y="1465"/>
                  <a:pt x="695" y="1413"/>
                  <a:pt x="630" y="1411"/>
                </a:cubicBezTo>
                <a:cubicBezTo>
                  <a:pt x="565" y="1408"/>
                  <a:pt x="567" y="1460"/>
                  <a:pt x="506" y="1460"/>
                </a:cubicBezTo>
                <a:cubicBezTo>
                  <a:pt x="444" y="1460"/>
                  <a:pt x="320" y="1434"/>
                  <a:pt x="260" y="1411"/>
                </a:cubicBezTo>
                <a:cubicBezTo>
                  <a:pt x="201" y="1387"/>
                  <a:pt x="174" y="1344"/>
                  <a:pt x="150" y="1319"/>
                </a:cubicBezTo>
                <a:cubicBezTo>
                  <a:pt x="126" y="1294"/>
                  <a:pt x="142" y="1297"/>
                  <a:pt x="118" y="1263"/>
                </a:cubicBezTo>
                <a:cubicBezTo>
                  <a:pt x="94" y="1229"/>
                  <a:pt x="0" y="1195"/>
                  <a:pt x="4" y="1113"/>
                </a:cubicBezTo>
                <a:cubicBezTo>
                  <a:pt x="8" y="1031"/>
                  <a:pt x="89" y="848"/>
                  <a:pt x="142" y="771"/>
                </a:cubicBezTo>
                <a:close/>
              </a:path>
            </a:pathLst>
          </a:custGeom>
          <a:noFill/>
          <a:ln w="12700">
            <a:solidFill>
              <a:srgbClr val="99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34" name="Freeform 38"/>
          <p:cNvSpPr>
            <a:spLocks/>
          </p:cNvSpPr>
          <p:nvPr/>
        </p:nvSpPr>
        <p:spPr bwMode="auto">
          <a:xfrm>
            <a:off x="5476875" y="1878013"/>
            <a:ext cx="3463925" cy="2128837"/>
          </a:xfrm>
          <a:custGeom>
            <a:avLst/>
            <a:gdLst>
              <a:gd name="T0" fmla="*/ 60 w 2182"/>
              <a:gd name="T1" fmla="*/ 737 h 1341"/>
              <a:gd name="T2" fmla="*/ 186 w 2182"/>
              <a:gd name="T3" fmla="*/ 605 h 1341"/>
              <a:gd name="T4" fmla="*/ 198 w 2182"/>
              <a:gd name="T5" fmla="*/ 587 h 1341"/>
              <a:gd name="T6" fmla="*/ 342 w 2182"/>
              <a:gd name="T7" fmla="*/ 527 h 1341"/>
              <a:gd name="T8" fmla="*/ 396 w 2182"/>
              <a:gd name="T9" fmla="*/ 257 h 1341"/>
              <a:gd name="T10" fmla="*/ 500 w 2182"/>
              <a:gd name="T11" fmla="*/ 141 h 1341"/>
              <a:gd name="T12" fmla="*/ 798 w 2182"/>
              <a:gd name="T13" fmla="*/ 11 h 1341"/>
              <a:gd name="T14" fmla="*/ 1074 w 2182"/>
              <a:gd name="T15" fmla="*/ 77 h 1341"/>
              <a:gd name="T16" fmla="*/ 1152 w 2182"/>
              <a:gd name="T17" fmla="*/ 137 h 1341"/>
              <a:gd name="T18" fmla="*/ 1416 w 2182"/>
              <a:gd name="T19" fmla="*/ 89 h 1341"/>
              <a:gd name="T20" fmla="*/ 1626 w 2182"/>
              <a:gd name="T21" fmla="*/ 239 h 1341"/>
              <a:gd name="T22" fmla="*/ 1716 w 2182"/>
              <a:gd name="T23" fmla="*/ 419 h 1341"/>
              <a:gd name="T24" fmla="*/ 1998 w 2182"/>
              <a:gd name="T25" fmla="*/ 479 h 1341"/>
              <a:gd name="T26" fmla="*/ 2154 w 2182"/>
              <a:gd name="T27" fmla="*/ 719 h 1341"/>
              <a:gd name="T28" fmla="*/ 2166 w 2182"/>
              <a:gd name="T29" fmla="*/ 1001 h 1341"/>
              <a:gd name="T30" fmla="*/ 2064 w 2182"/>
              <a:gd name="T31" fmla="*/ 1181 h 1341"/>
              <a:gd name="T32" fmla="*/ 1848 w 2182"/>
              <a:gd name="T33" fmla="*/ 1283 h 1341"/>
              <a:gd name="T34" fmla="*/ 1590 w 2182"/>
              <a:gd name="T35" fmla="*/ 1288 h 1341"/>
              <a:gd name="T36" fmla="*/ 1248 w 2182"/>
              <a:gd name="T37" fmla="*/ 1335 h 1341"/>
              <a:gd name="T38" fmla="*/ 1037 w 2182"/>
              <a:gd name="T39" fmla="*/ 1322 h 1341"/>
              <a:gd name="T40" fmla="*/ 796 w 2182"/>
              <a:gd name="T41" fmla="*/ 1329 h 1341"/>
              <a:gd name="T42" fmla="*/ 549 w 2182"/>
              <a:gd name="T43" fmla="*/ 1270 h 1341"/>
              <a:gd name="T44" fmla="*/ 434 w 2182"/>
              <a:gd name="T45" fmla="*/ 1315 h 1341"/>
              <a:gd name="T46" fmla="*/ 207 w 2182"/>
              <a:gd name="T47" fmla="*/ 1270 h 1341"/>
              <a:gd name="T48" fmla="*/ 104 w 2182"/>
              <a:gd name="T49" fmla="*/ 1186 h 1341"/>
              <a:gd name="T50" fmla="*/ 60 w 2182"/>
              <a:gd name="T51" fmla="*/ 1014 h 1341"/>
              <a:gd name="T52" fmla="*/ 0 w 2182"/>
              <a:gd name="T53" fmla="*/ 947 h 1341"/>
              <a:gd name="T54" fmla="*/ 60 w 2182"/>
              <a:gd name="T55" fmla="*/ 737 h 1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82" h="1341">
                <a:moveTo>
                  <a:pt x="60" y="737"/>
                </a:moveTo>
                <a:cubicBezTo>
                  <a:pt x="91" y="680"/>
                  <a:pt x="163" y="630"/>
                  <a:pt x="186" y="605"/>
                </a:cubicBezTo>
                <a:cubicBezTo>
                  <a:pt x="209" y="580"/>
                  <a:pt x="172" y="600"/>
                  <a:pt x="198" y="587"/>
                </a:cubicBezTo>
                <a:cubicBezTo>
                  <a:pt x="224" y="574"/>
                  <a:pt x="309" y="582"/>
                  <a:pt x="342" y="527"/>
                </a:cubicBezTo>
                <a:cubicBezTo>
                  <a:pt x="375" y="472"/>
                  <a:pt x="370" y="321"/>
                  <a:pt x="396" y="257"/>
                </a:cubicBezTo>
                <a:cubicBezTo>
                  <a:pt x="422" y="193"/>
                  <a:pt x="433" y="182"/>
                  <a:pt x="500" y="141"/>
                </a:cubicBezTo>
                <a:cubicBezTo>
                  <a:pt x="567" y="100"/>
                  <a:pt x="702" y="22"/>
                  <a:pt x="798" y="11"/>
                </a:cubicBezTo>
                <a:cubicBezTo>
                  <a:pt x="894" y="0"/>
                  <a:pt x="1015" y="56"/>
                  <a:pt x="1074" y="77"/>
                </a:cubicBezTo>
                <a:cubicBezTo>
                  <a:pt x="1133" y="98"/>
                  <a:pt x="1095" y="135"/>
                  <a:pt x="1152" y="137"/>
                </a:cubicBezTo>
                <a:cubicBezTo>
                  <a:pt x="1209" y="139"/>
                  <a:pt x="1337" y="72"/>
                  <a:pt x="1416" y="89"/>
                </a:cubicBezTo>
                <a:cubicBezTo>
                  <a:pt x="1495" y="106"/>
                  <a:pt x="1576" y="184"/>
                  <a:pt x="1626" y="239"/>
                </a:cubicBezTo>
                <a:cubicBezTo>
                  <a:pt x="1676" y="294"/>
                  <a:pt x="1654" y="379"/>
                  <a:pt x="1716" y="419"/>
                </a:cubicBezTo>
                <a:cubicBezTo>
                  <a:pt x="1778" y="459"/>
                  <a:pt x="1925" y="429"/>
                  <a:pt x="1998" y="479"/>
                </a:cubicBezTo>
                <a:cubicBezTo>
                  <a:pt x="2071" y="529"/>
                  <a:pt x="2126" y="632"/>
                  <a:pt x="2154" y="719"/>
                </a:cubicBezTo>
                <a:cubicBezTo>
                  <a:pt x="2182" y="806"/>
                  <a:pt x="2181" y="924"/>
                  <a:pt x="2166" y="1001"/>
                </a:cubicBezTo>
                <a:cubicBezTo>
                  <a:pt x="2151" y="1078"/>
                  <a:pt x="2117" y="1134"/>
                  <a:pt x="2064" y="1181"/>
                </a:cubicBezTo>
                <a:lnTo>
                  <a:pt x="1848" y="1283"/>
                </a:lnTo>
                <a:cubicBezTo>
                  <a:pt x="1769" y="1301"/>
                  <a:pt x="1690" y="1279"/>
                  <a:pt x="1590" y="1288"/>
                </a:cubicBezTo>
                <a:cubicBezTo>
                  <a:pt x="1490" y="1297"/>
                  <a:pt x="1341" y="1330"/>
                  <a:pt x="1248" y="1335"/>
                </a:cubicBezTo>
                <a:cubicBezTo>
                  <a:pt x="1155" y="1341"/>
                  <a:pt x="1112" y="1323"/>
                  <a:pt x="1037" y="1322"/>
                </a:cubicBezTo>
                <a:cubicBezTo>
                  <a:pt x="962" y="1321"/>
                  <a:pt x="876" y="1338"/>
                  <a:pt x="796" y="1329"/>
                </a:cubicBezTo>
                <a:cubicBezTo>
                  <a:pt x="715" y="1320"/>
                  <a:pt x="609" y="1272"/>
                  <a:pt x="549" y="1270"/>
                </a:cubicBezTo>
                <a:cubicBezTo>
                  <a:pt x="489" y="1267"/>
                  <a:pt x="491" y="1315"/>
                  <a:pt x="434" y="1315"/>
                </a:cubicBezTo>
                <a:cubicBezTo>
                  <a:pt x="377" y="1315"/>
                  <a:pt x="262" y="1291"/>
                  <a:pt x="207" y="1270"/>
                </a:cubicBezTo>
                <a:cubicBezTo>
                  <a:pt x="152" y="1248"/>
                  <a:pt x="129" y="1228"/>
                  <a:pt x="104" y="1186"/>
                </a:cubicBezTo>
                <a:cubicBezTo>
                  <a:pt x="80" y="1144"/>
                  <a:pt x="77" y="1054"/>
                  <a:pt x="60" y="1014"/>
                </a:cubicBezTo>
                <a:cubicBezTo>
                  <a:pt x="43" y="974"/>
                  <a:pt x="0" y="993"/>
                  <a:pt x="0" y="947"/>
                </a:cubicBezTo>
                <a:cubicBezTo>
                  <a:pt x="0" y="901"/>
                  <a:pt x="33" y="799"/>
                  <a:pt x="60" y="737"/>
                </a:cubicBezTo>
                <a:close/>
              </a:path>
            </a:pathLst>
          </a:custGeom>
          <a:noFill/>
          <a:ln w="12700">
            <a:solidFill>
              <a:srgbClr val="99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4860925" y="1196975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u="sng">
                <a:solidFill>
                  <a:srgbClr val="808080"/>
                </a:solidFill>
              </a:rPr>
              <a:t>План обучения</a:t>
            </a:r>
          </a:p>
        </p:txBody>
      </p:sp>
      <p:sp>
        <p:nvSpPr>
          <p:cNvPr id="30737" name="AutoShape 17"/>
          <p:cNvSpPr>
            <a:spLocks noChangeArrowheads="1"/>
          </p:cNvSpPr>
          <p:nvPr/>
        </p:nvSpPr>
        <p:spPr bwMode="auto">
          <a:xfrm>
            <a:off x="323850" y="1196975"/>
            <a:ext cx="2087563" cy="503238"/>
          </a:xfrm>
          <a:prstGeom prst="roundRect">
            <a:avLst>
              <a:gd name="adj" fmla="val 16667"/>
            </a:avLst>
          </a:prstGeom>
          <a:solidFill>
            <a:schemeClr val="bg2">
              <a:alpha val="9000"/>
            </a:schemeClr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8" name="AutoShape 18"/>
          <p:cNvSpPr>
            <a:spLocks noChangeArrowheads="1"/>
          </p:cNvSpPr>
          <p:nvPr/>
        </p:nvSpPr>
        <p:spPr bwMode="auto">
          <a:xfrm>
            <a:off x="4859338" y="1196975"/>
            <a:ext cx="2376487" cy="503238"/>
          </a:xfrm>
          <a:prstGeom prst="roundRect">
            <a:avLst>
              <a:gd name="adj" fmla="val 16667"/>
            </a:avLst>
          </a:prstGeom>
          <a:solidFill>
            <a:schemeClr val="bg2">
              <a:alpha val="9000"/>
            </a:schemeClr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9" name="AutoShape 19"/>
          <p:cNvSpPr>
            <a:spLocks noChangeArrowheads="1"/>
          </p:cNvSpPr>
          <p:nvPr/>
        </p:nvSpPr>
        <p:spPr bwMode="auto">
          <a:xfrm>
            <a:off x="7451725" y="1196975"/>
            <a:ext cx="935038" cy="503238"/>
          </a:xfrm>
          <a:prstGeom prst="roundRect">
            <a:avLst>
              <a:gd name="adj" fmla="val 16667"/>
            </a:avLst>
          </a:prstGeom>
          <a:solidFill>
            <a:schemeClr val="bg2">
              <a:alpha val="9000"/>
            </a:schemeClr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7667625" y="1196975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400" u="sng">
                <a:solidFill>
                  <a:srgbClr val="808080"/>
                </a:solidFill>
              </a:rPr>
              <a:t>&gt;&gt;</a:t>
            </a:r>
            <a:endParaRPr lang="ru-RU" altLang="ru-RU" sz="2400" u="sng">
              <a:solidFill>
                <a:srgbClr val="808080"/>
              </a:solidFill>
            </a:endParaRPr>
          </a:p>
        </p:txBody>
      </p:sp>
      <p:sp>
        <p:nvSpPr>
          <p:cNvPr id="30744" name="AutoShape 24"/>
          <p:cNvSpPr>
            <a:spLocks noChangeArrowheads="1"/>
          </p:cNvSpPr>
          <p:nvPr/>
        </p:nvSpPr>
        <p:spPr bwMode="auto">
          <a:xfrm>
            <a:off x="2484438" y="1196975"/>
            <a:ext cx="2232025" cy="503238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360363" y="1196975"/>
            <a:ext cx="2195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u="sng">
                <a:solidFill>
                  <a:schemeClr val="bg2"/>
                </a:solidFill>
              </a:rPr>
              <a:t>Возможности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2555875" y="1196975"/>
            <a:ext cx="2160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chemeClr val="bg1"/>
                </a:solidFill>
              </a:rPr>
              <a:t>Потребности</a:t>
            </a:r>
          </a:p>
        </p:txBody>
      </p:sp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-36513" y="74613"/>
            <a:ext cx="9180513" cy="6783387"/>
            <a:chOff x="0" y="47"/>
            <a:chExt cx="5783" cy="4273"/>
          </a:xfrm>
        </p:grpSpPr>
        <p:sp>
          <p:nvSpPr>
            <p:cNvPr id="30723" name="AutoShape 3"/>
            <p:cNvSpPr>
              <a:spLocks noChangeArrowheads="1"/>
            </p:cNvSpPr>
            <p:nvPr/>
          </p:nvSpPr>
          <p:spPr bwMode="auto">
            <a:xfrm rot="10800000">
              <a:off x="23" y="73"/>
              <a:ext cx="2925" cy="273"/>
            </a:xfrm>
            <a:custGeom>
              <a:avLst/>
              <a:gdLst>
                <a:gd name="G0" fmla="+- 965 0 0"/>
                <a:gd name="G1" fmla="+- 21600 0 965"/>
                <a:gd name="G2" fmla="*/ 965 1 2"/>
                <a:gd name="G3" fmla="+- 21600 0 G2"/>
                <a:gd name="G4" fmla="+/ 965 21600 2"/>
                <a:gd name="G5" fmla="+/ G1 0 2"/>
                <a:gd name="G6" fmla="*/ 21600 21600 965"/>
                <a:gd name="G7" fmla="*/ G6 1 2"/>
                <a:gd name="G8" fmla="+- 21600 0 G7"/>
                <a:gd name="G9" fmla="*/ 21600 1 2"/>
                <a:gd name="G10" fmla="+- 965 0 G9"/>
                <a:gd name="G11" fmla="?: G10 G8 0"/>
                <a:gd name="G12" fmla="?: G10 G7 21600"/>
                <a:gd name="T0" fmla="*/ 21117 w 21600"/>
                <a:gd name="T1" fmla="*/ 10800 h 21600"/>
                <a:gd name="T2" fmla="*/ 10800 w 21600"/>
                <a:gd name="T3" fmla="*/ 21600 h 21600"/>
                <a:gd name="T4" fmla="*/ 483 w 21600"/>
                <a:gd name="T5" fmla="*/ 10800 h 21600"/>
                <a:gd name="T6" fmla="*/ 10800 w 21600"/>
                <a:gd name="T7" fmla="*/ 0 h 21600"/>
                <a:gd name="T8" fmla="*/ 2283 w 21600"/>
                <a:gd name="T9" fmla="*/ 2283 h 21600"/>
                <a:gd name="T10" fmla="*/ 19317 w 21600"/>
                <a:gd name="T11" fmla="*/ 1931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65" y="21600"/>
                  </a:lnTo>
                  <a:lnTo>
                    <a:pt x="20635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22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0724" name="Picture 4" descr="Logotipchi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47"/>
              <a:ext cx="1656" cy="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25" name="AutoShape 5"/>
            <p:cNvSpPr>
              <a:spLocks noChangeArrowheads="1"/>
            </p:cNvSpPr>
            <p:nvPr/>
          </p:nvSpPr>
          <p:spPr bwMode="auto">
            <a:xfrm>
              <a:off x="2994" y="119"/>
              <a:ext cx="136" cy="136"/>
            </a:xfrm>
            <a:prstGeom prst="plus">
              <a:avLst>
                <a:gd name="adj" fmla="val 36028"/>
              </a:avLst>
            </a:pr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23" y="346"/>
              <a:ext cx="5760" cy="39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27" name="Line 7"/>
            <p:cNvSpPr>
              <a:spLocks noChangeShapeType="1"/>
            </p:cNvSpPr>
            <p:nvPr/>
          </p:nvSpPr>
          <p:spPr bwMode="auto">
            <a:xfrm>
              <a:off x="23" y="346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28" name="AutoShape 8"/>
            <p:cNvSpPr>
              <a:spLocks noChangeArrowheads="1"/>
            </p:cNvSpPr>
            <p:nvPr/>
          </p:nvSpPr>
          <p:spPr bwMode="auto">
            <a:xfrm>
              <a:off x="771" y="346"/>
              <a:ext cx="4945" cy="36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29" name="Text Box 9"/>
            <p:cNvSpPr txBox="1">
              <a:spLocks noChangeArrowheads="1"/>
            </p:cNvSpPr>
            <p:nvPr/>
          </p:nvSpPr>
          <p:spPr bwMode="auto">
            <a:xfrm>
              <a:off x="816" y="346"/>
              <a:ext cx="48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600" b="1"/>
                <a:t>ПЛАН ДЕЙСТВИЙ</a:t>
              </a:r>
            </a:p>
          </p:txBody>
        </p:sp>
        <p:sp>
          <p:nvSpPr>
            <p:cNvPr id="30730" name="AutoShape 10"/>
            <p:cNvSpPr>
              <a:spLocks noChangeArrowheads="1"/>
            </p:cNvSpPr>
            <p:nvPr/>
          </p:nvSpPr>
          <p:spPr bwMode="auto">
            <a:xfrm>
              <a:off x="5534" y="481"/>
              <a:ext cx="136" cy="137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1" name="AutoShape 11"/>
            <p:cNvSpPr>
              <a:spLocks noChangeArrowheads="1"/>
            </p:cNvSpPr>
            <p:nvPr/>
          </p:nvSpPr>
          <p:spPr bwMode="auto">
            <a:xfrm rot="-3804461">
              <a:off x="566" y="483"/>
              <a:ext cx="137" cy="136"/>
            </a:xfrm>
            <a:custGeom>
              <a:avLst/>
              <a:gdLst>
                <a:gd name="G0" fmla="+- 85892 0 0"/>
                <a:gd name="G1" fmla="+- 3883069 0 0"/>
                <a:gd name="G2" fmla="+- 85892 0 3883069"/>
                <a:gd name="G3" fmla="+- 10800 0 0"/>
                <a:gd name="G4" fmla="+- 0 0 8589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519 0 0"/>
                <a:gd name="G9" fmla="+- 0 0 3883069"/>
                <a:gd name="G10" fmla="+- 7519 0 2700"/>
                <a:gd name="G11" fmla="cos G10 85892"/>
                <a:gd name="G12" fmla="sin G10 85892"/>
                <a:gd name="G13" fmla="cos 13500 85892"/>
                <a:gd name="G14" fmla="sin 13500 85892"/>
                <a:gd name="G15" fmla="+- G11 10800 0"/>
                <a:gd name="G16" fmla="+- G12 10800 0"/>
                <a:gd name="G17" fmla="+- G13 10800 0"/>
                <a:gd name="G18" fmla="+- G14 10800 0"/>
                <a:gd name="G19" fmla="*/ 7519 1 2"/>
                <a:gd name="G20" fmla="+- G19 5400 0"/>
                <a:gd name="G21" fmla="cos G20 85892"/>
                <a:gd name="G22" fmla="sin G20 85892"/>
                <a:gd name="G23" fmla="+- G21 10800 0"/>
                <a:gd name="G24" fmla="+- G12 G23 G22"/>
                <a:gd name="G25" fmla="+- G22 G23 G11"/>
                <a:gd name="G26" fmla="cos 10800 85892"/>
                <a:gd name="G27" fmla="sin 10800 85892"/>
                <a:gd name="G28" fmla="cos 7519 85892"/>
                <a:gd name="G29" fmla="sin 7519 8589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3883069"/>
                <a:gd name="G36" fmla="sin G34 3883069"/>
                <a:gd name="G37" fmla="+/ 3883069 8589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519 G39"/>
                <a:gd name="G43" fmla="sin 751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473 w 21600"/>
                <a:gd name="T5" fmla="*/ 5354 h 21600"/>
                <a:gd name="T6" fmla="*/ 15483 w 21600"/>
                <a:gd name="T7" fmla="*/ 18672 h 21600"/>
                <a:gd name="T8" fmla="*/ 4306 w 21600"/>
                <a:gd name="T9" fmla="*/ 7008 h 21600"/>
                <a:gd name="T10" fmla="*/ 24296 w 21600"/>
                <a:gd name="T11" fmla="*/ 11108 h 21600"/>
                <a:gd name="T12" fmla="*/ 19858 w 21600"/>
                <a:gd name="T13" fmla="*/ 15349 h 21600"/>
                <a:gd name="T14" fmla="*/ 15617 w 21600"/>
                <a:gd name="T15" fmla="*/ 1091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317" y="10971"/>
                  </a:moveTo>
                  <a:cubicBezTo>
                    <a:pt x="18318" y="10914"/>
                    <a:pt x="18319" y="10857"/>
                    <a:pt x="18319" y="10800"/>
                  </a:cubicBezTo>
                  <a:cubicBezTo>
                    <a:pt x="18319" y="6647"/>
                    <a:pt x="14952" y="3281"/>
                    <a:pt x="10800" y="3281"/>
                  </a:cubicBezTo>
                  <a:cubicBezTo>
                    <a:pt x="6647" y="3281"/>
                    <a:pt x="3281" y="6647"/>
                    <a:pt x="3281" y="10800"/>
                  </a:cubicBezTo>
                  <a:cubicBezTo>
                    <a:pt x="3281" y="14952"/>
                    <a:pt x="6647" y="18319"/>
                    <a:pt x="10800" y="18319"/>
                  </a:cubicBezTo>
                  <a:cubicBezTo>
                    <a:pt x="12153" y="18319"/>
                    <a:pt x="13481" y="17953"/>
                    <a:pt x="14644" y="17261"/>
                  </a:cubicBezTo>
                  <a:lnTo>
                    <a:pt x="16321" y="20081"/>
                  </a:lnTo>
                  <a:cubicBezTo>
                    <a:pt x="14651" y="21075"/>
                    <a:pt x="12743" y="21599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882"/>
                    <a:pt x="21599" y="10964"/>
                    <a:pt x="21597" y="11047"/>
                  </a:cubicBezTo>
                  <a:lnTo>
                    <a:pt x="24296" y="11108"/>
                  </a:lnTo>
                  <a:lnTo>
                    <a:pt x="19858" y="15349"/>
                  </a:lnTo>
                  <a:lnTo>
                    <a:pt x="15617" y="10910"/>
                  </a:lnTo>
                  <a:lnTo>
                    <a:pt x="18317" y="10971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2" name="AutoShape 12"/>
            <p:cNvSpPr>
              <a:spLocks noChangeArrowheads="1"/>
            </p:cNvSpPr>
            <p:nvPr/>
          </p:nvSpPr>
          <p:spPr bwMode="auto">
            <a:xfrm>
              <a:off x="318" y="482"/>
              <a:ext cx="181" cy="136"/>
            </a:xfrm>
            <a:prstGeom prst="rightArrow">
              <a:avLst>
                <a:gd name="adj1" fmla="val 50000"/>
                <a:gd name="adj2" fmla="val 33272"/>
              </a:avLst>
            </a:pr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3" name="AutoShape 13"/>
            <p:cNvSpPr>
              <a:spLocks noChangeArrowheads="1"/>
            </p:cNvSpPr>
            <p:nvPr/>
          </p:nvSpPr>
          <p:spPr bwMode="auto">
            <a:xfrm rot="10800000">
              <a:off x="91" y="482"/>
              <a:ext cx="181" cy="136"/>
            </a:xfrm>
            <a:prstGeom prst="rightArrow">
              <a:avLst>
                <a:gd name="adj1" fmla="val 50000"/>
                <a:gd name="adj2" fmla="val 33272"/>
              </a:avLst>
            </a:pr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4" name="Line 14"/>
            <p:cNvSpPr>
              <a:spLocks noChangeShapeType="1"/>
            </p:cNvSpPr>
            <p:nvPr/>
          </p:nvSpPr>
          <p:spPr bwMode="auto">
            <a:xfrm>
              <a:off x="0" y="709"/>
              <a:ext cx="557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777" name="Group 57"/>
          <p:cNvGrpSpPr>
            <a:grpSpLocks/>
          </p:cNvGrpSpPr>
          <p:nvPr/>
        </p:nvGrpSpPr>
        <p:grpSpPr bwMode="auto">
          <a:xfrm>
            <a:off x="-180975" y="3017838"/>
            <a:ext cx="8121650" cy="3579812"/>
            <a:chOff x="-114" y="1901"/>
            <a:chExt cx="5116" cy="2255"/>
          </a:xfrm>
        </p:grpSpPr>
        <p:sp>
          <p:nvSpPr>
            <p:cNvPr id="30755" name="Text Box 35"/>
            <p:cNvSpPr txBox="1">
              <a:spLocks noChangeArrowheads="1"/>
            </p:cNvSpPr>
            <p:nvPr/>
          </p:nvSpPr>
          <p:spPr bwMode="auto">
            <a:xfrm>
              <a:off x="466" y="3907"/>
              <a:ext cx="2414" cy="237"/>
            </a:xfrm>
            <a:prstGeom prst="rect">
              <a:avLst/>
            </a:prstGeom>
            <a:solidFill>
              <a:srgbClr val="3366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rIns="54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chemeClr val="bg1"/>
                  </a:solidFill>
                </a:rPr>
                <a:t>Видео-общение с родственниками</a:t>
              </a:r>
              <a:endParaRPr lang="ru-RU" altLang="ru-RU" i="1">
                <a:solidFill>
                  <a:schemeClr val="bg1"/>
                </a:solidFill>
              </a:endParaRPr>
            </a:p>
          </p:txBody>
        </p:sp>
        <p:sp>
          <p:nvSpPr>
            <p:cNvPr id="30756" name="Text Box 36"/>
            <p:cNvSpPr txBox="1">
              <a:spLocks noChangeArrowheads="1"/>
            </p:cNvSpPr>
            <p:nvPr/>
          </p:nvSpPr>
          <p:spPr bwMode="auto">
            <a:xfrm>
              <a:off x="466" y="3454"/>
              <a:ext cx="2414" cy="237"/>
            </a:xfrm>
            <a:prstGeom prst="rect">
              <a:avLst/>
            </a:prstGeom>
            <a:solidFill>
              <a:srgbClr val="3366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chemeClr val="bg1"/>
                  </a:solidFill>
                </a:rPr>
                <a:t>Рецепты консервирования</a:t>
              </a:r>
            </a:p>
          </p:txBody>
        </p:sp>
        <p:sp>
          <p:nvSpPr>
            <p:cNvPr id="30760" name="Text Box 40"/>
            <p:cNvSpPr txBox="1">
              <a:spLocks noChangeArrowheads="1"/>
            </p:cNvSpPr>
            <p:nvPr/>
          </p:nvSpPr>
          <p:spPr bwMode="auto">
            <a:xfrm>
              <a:off x="3369" y="3227"/>
              <a:ext cx="998" cy="929"/>
            </a:xfrm>
            <a:prstGeom prst="rect">
              <a:avLst/>
            </a:prstGeom>
            <a:solidFill>
              <a:srgbClr val="3366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chemeClr val="bg1"/>
                  </a:solidFill>
                </a:rPr>
                <a:t>Игры: </a:t>
              </a:r>
              <a:r>
                <a:rPr lang="ru-RU" altLang="ru-RU" i="1">
                  <a:solidFill>
                    <a:schemeClr val="bg1"/>
                  </a:solidFill>
                </a:rPr>
                <a:t>кроссворды, филворды, шашки, шахматы</a:t>
              </a:r>
            </a:p>
          </p:txBody>
        </p:sp>
        <p:sp>
          <p:nvSpPr>
            <p:cNvPr id="30762" name="Text Box 42"/>
            <p:cNvSpPr txBox="1">
              <a:spLocks noChangeArrowheads="1"/>
            </p:cNvSpPr>
            <p:nvPr/>
          </p:nvSpPr>
          <p:spPr bwMode="auto">
            <a:xfrm>
              <a:off x="466" y="3681"/>
              <a:ext cx="2414" cy="237"/>
            </a:xfrm>
            <a:prstGeom prst="rect">
              <a:avLst/>
            </a:prstGeom>
            <a:solidFill>
              <a:srgbClr val="3366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>
                  <a:solidFill>
                    <a:schemeClr val="bg1"/>
                  </a:solidFill>
                </a:rPr>
                <a:t>Уход за растениями</a:t>
              </a:r>
            </a:p>
          </p:txBody>
        </p:sp>
        <p:sp>
          <p:nvSpPr>
            <p:cNvPr id="30764" name="Text Box 44"/>
            <p:cNvSpPr txBox="1">
              <a:spLocks noChangeArrowheads="1"/>
            </p:cNvSpPr>
            <p:nvPr/>
          </p:nvSpPr>
          <p:spPr bwMode="auto">
            <a:xfrm>
              <a:off x="2689" y="3044"/>
              <a:ext cx="680" cy="410"/>
            </a:xfrm>
            <a:prstGeom prst="rect">
              <a:avLst/>
            </a:prstGeom>
            <a:solidFill>
              <a:srgbClr val="3366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chemeClr val="bg1"/>
                  </a:solidFill>
                </a:rPr>
                <a:t>Прогноз погоды</a:t>
              </a:r>
            </a:p>
          </p:txBody>
        </p:sp>
        <p:sp>
          <p:nvSpPr>
            <p:cNvPr id="30767" name="AutoShape 47"/>
            <p:cNvSpPr>
              <a:spLocks noChangeArrowheads="1"/>
            </p:cNvSpPr>
            <p:nvPr/>
          </p:nvSpPr>
          <p:spPr bwMode="auto">
            <a:xfrm rot="3315723">
              <a:off x="1227" y="924"/>
              <a:ext cx="181" cy="2701"/>
            </a:xfrm>
            <a:prstGeom prst="parallelogram">
              <a:avLst>
                <a:gd name="adj" fmla="val 25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68" name="AutoShape 48"/>
            <p:cNvSpPr>
              <a:spLocks noChangeArrowheads="1"/>
            </p:cNvSpPr>
            <p:nvPr/>
          </p:nvSpPr>
          <p:spPr bwMode="auto">
            <a:xfrm rot="61378510">
              <a:off x="3440" y="873"/>
              <a:ext cx="181" cy="2802"/>
            </a:xfrm>
            <a:prstGeom prst="parallelogram">
              <a:avLst>
                <a:gd name="adj" fmla="val 25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0773" name="Group 53"/>
            <p:cNvGrpSpPr>
              <a:grpSpLocks/>
            </p:cNvGrpSpPr>
            <p:nvPr/>
          </p:nvGrpSpPr>
          <p:grpSpPr bwMode="auto">
            <a:xfrm>
              <a:off x="-114" y="1926"/>
              <a:ext cx="5116" cy="253"/>
              <a:chOff x="566" y="1857"/>
              <a:chExt cx="5116" cy="253"/>
            </a:xfrm>
          </p:grpSpPr>
          <p:sp>
            <p:nvSpPr>
              <p:cNvPr id="30752" name="Text Box 32"/>
              <p:cNvSpPr txBox="1">
                <a:spLocks noChangeArrowheads="1"/>
              </p:cNvSpPr>
              <p:nvPr/>
            </p:nvSpPr>
            <p:spPr bwMode="auto">
              <a:xfrm rot="2033297">
                <a:off x="2825" y="1873"/>
                <a:ext cx="2857" cy="237"/>
              </a:xfrm>
              <a:prstGeom prst="rect">
                <a:avLst/>
              </a:prstGeom>
              <a:solidFill>
                <a:srgbClr val="3366CC"/>
              </a:solidFill>
              <a:ln w="9525">
                <a:solidFill>
                  <a:srgbClr val="99CC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altLang="ru-RU">
                    <a:solidFill>
                      <a:schemeClr val="bg1"/>
                    </a:solidFill>
                  </a:rPr>
                  <a:t>Скидки и акции в магазинах</a:t>
                </a:r>
              </a:p>
            </p:txBody>
          </p:sp>
          <p:sp>
            <p:nvSpPr>
              <p:cNvPr id="30770" name="Text Box 50"/>
              <p:cNvSpPr txBox="1">
                <a:spLocks noChangeArrowheads="1"/>
              </p:cNvSpPr>
              <p:nvPr/>
            </p:nvSpPr>
            <p:spPr bwMode="auto">
              <a:xfrm rot="-2003166">
                <a:off x="566" y="1857"/>
                <a:ext cx="2855" cy="231"/>
              </a:xfrm>
              <a:prstGeom prst="rect">
                <a:avLst/>
              </a:prstGeom>
              <a:solidFill>
                <a:srgbClr val="33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99CC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>
                    <a:solidFill>
                      <a:schemeClr val="bg1"/>
                    </a:solidFill>
                  </a:rPr>
                  <a:t>Просмотр кинофильмов и телепередач</a:t>
                </a:r>
              </a:p>
            </p:txBody>
          </p:sp>
        </p:grpSp>
        <p:sp>
          <p:nvSpPr>
            <p:cNvPr id="30771" name="Rectangle 51"/>
            <p:cNvSpPr>
              <a:spLocks noChangeArrowheads="1"/>
            </p:cNvSpPr>
            <p:nvPr/>
          </p:nvSpPr>
          <p:spPr bwMode="auto">
            <a:xfrm rot="-1997473">
              <a:off x="428" y="2129"/>
              <a:ext cx="2315" cy="454"/>
            </a:xfrm>
            <a:prstGeom prst="rect">
              <a:avLst/>
            </a:prstGeom>
            <a:solidFill>
              <a:srgbClr val="33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72" name="Rectangle 52"/>
            <p:cNvSpPr>
              <a:spLocks noChangeArrowheads="1"/>
            </p:cNvSpPr>
            <p:nvPr/>
          </p:nvSpPr>
          <p:spPr bwMode="auto">
            <a:xfrm rot="2013631">
              <a:off x="2109" y="2131"/>
              <a:ext cx="2321" cy="454"/>
            </a:xfrm>
            <a:prstGeom prst="rect">
              <a:avLst/>
            </a:prstGeom>
            <a:solidFill>
              <a:srgbClr val="33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65" name="Text Box 45"/>
            <p:cNvSpPr txBox="1">
              <a:spLocks noChangeArrowheads="1"/>
            </p:cNvSpPr>
            <p:nvPr/>
          </p:nvSpPr>
          <p:spPr bwMode="auto">
            <a:xfrm>
              <a:off x="2055" y="1901"/>
              <a:ext cx="725" cy="237"/>
            </a:xfrm>
            <a:prstGeom prst="rect">
              <a:avLst/>
            </a:prstGeom>
            <a:solidFill>
              <a:srgbClr val="3366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chemeClr val="bg1"/>
                  </a:solidFill>
                </a:rPr>
                <a:t>Новости</a:t>
              </a:r>
            </a:p>
          </p:txBody>
        </p:sp>
        <p:sp>
          <p:nvSpPr>
            <p:cNvPr id="30754" name="Text Box 34"/>
            <p:cNvSpPr txBox="1">
              <a:spLocks noChangeArrowheads="1"/>
            </p:cNvSpPr>
            <p:nvPr/>
          </p:nvSpPr>
          <p:spPr bwMode="auto">
            <a:xfrm>
              <a:off x="1827" y="2128"/>
              <a:ext cx="1270" cy="237"/>
            </a:xfrm>
            <a:prstGeom prst="rect">
              <a:avLst/>
            </a:prstGeom>
            <a:solidFill>
              <a:srgbClr val="3366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chemeClr val="bg1"/>
                  </a:solidFill>
                </a:rPr>
                <a:t>Запись к врачу</a:t>
              </a:r>
            </a:p>
          </p:txBody>
        </p:sp>
        <p:sp>
          <p:nvSpPr>
            <p:cNvPr id="30761" name="Text Box 41"/>
            <p:cNvSpPr txBox="1">
              <a:spLocks noChangeArrowheads="1"/>
            </p:cNvSpPr>
            <p:nvPr/>
          </p:nvSpPr>
          <p:spPr bwMode="auto">
            <a:xfrm>
              <a:off x="466" y="3044"/>
              <a:ext cx="2222" cy="410"/>
            </a:xfrm>
            <a:prstGeom prst="rect">
              <a:avLst/>
            </a:prstGeom>
            <a:solidFill>
              <a:srgbClr val="3366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chemeClr val="bg1"/>
                  </a:solidFill>
                </a:rPr>
                <a:t>Наличие и стоимость лекарств в аптеках</a:t>
              </a:r>
            </a:p>
          </p:txBody>
        </p:sp>
        <p:sp>
          <p:nvSpPr>
            <p:cNvPr id="30753" name="Text Box 33"/>
            <p:cNvSpPr txBox="1">
              <a:spLocks noChangeArrowheads="1"/>
            </p:cNvSpPr>
            <p:nvPr/>
          </p:nvSpPr>
          <p:spPr bwMode="auto">
            <a:xfrm>
              <a:off x="1284" y="2355"/>
              <a:ext cx="1224" cy="237"/>
            </a:xfrm>
            <a:prstGeom prst="rect">
              <a:avLst/>
            </a:prstGeom>
            <a:solidFill>
              <a:srgbClr val="3366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chemeClr val="bg1"/>
                  </a:solidFill>
                </a:rPr>
                <a:t>     Льготы</a:t>
              </a:r>
            </a:p>
          </p:txBody>
        </p:sp>
        <p:sp>
          <p:nvSpPr>
            <p:cNvPr id="30766" name="Text Box 46"/>
            <p:cNvSpPr txBox="1">
              <a:spLocks noChangeArrowheads="1"/>
            </p:cNvSpPr>
            <p:nvPr/>
          </p:nvSpPr>
          <p:spPr bwMode="auto">
            <a:xfrm>
              <a:off x="965" y="2582"/>
              <a:ext cx="1451" cy="237"/>
            </a:xfrm>
            <a:prstGeom prst="rect">
              <a:avLst/>
            </a:prstGeom>
            <a:solidFill>
              <a:srgbClr val="3366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chemeClr val="bg1"/>
                  </a:solidFill>
                </a:rPr>
                <a:t>Электронная почта</a:t>
              </a:r>
            </a:p>
          </p:txBody>
        </p:sp>
        <p:sp>
          <p:nvSpPr>
            <p:cNvPr id="30763" name="Text Box 43"/>
            <p:cNvSpPr txBox="1">
              <a:spLocks noChangeArrowheads="1"/>
            </p:cNvSpPr>
            <p:nvPr/>
          </p:nvSpPr>
          <p:spPr bwMode="auto">
            <a:xfrm>
              <a:off x="2426" y="2355"/>
              <a:ext cx="1224" cy="237"/>
            </a:xfrm>
            <a:prstGeom prst="rect">
              <a:avLst/>
            </a:prstGeom>
            <a:solidFill>
              <a:srgbClr val="3366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chemeClr val="bg1"/>
                  </a:solidFill>
                </a:rPr>
                <a:t>Телепрограмма</a:t>
              </a:r>
            </a:p>
          </p:txBody>
        </p:sp>
        <p:sp>
          <p:nvSpPr>
            <p:cNvPr id="30758" name="Text Box 38"/>
            <p:cNvSpPr txBox="1">
              <a:spLocks noChangeArrowheads="1"/>
            </p:cNvSpPr>
            <p:nvPr/>
          </p:nvSpPr>
          <p:spPr bwMode="auto">
            <a:xfrm>
              <a:off x="2417" y="2582"/>
              <a:ext cx="1452" cy="237"/>
            </a:xfrm>
            <a:prstGeom prst="rect">
              <a:avLst/>
            </a:prstGeom>
            <a:solidFill>
              <a:srgbClr val="3366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altLang="ru-RU">
                  <a:solidFill>
                    <a:schemeClr val="bg1"/>
                  </a:solidFill>
                </a:rPr>
                <a:t>Пробки на дорогах</a:t>
              </a:r>
            </a:p>
          </p:txBody>
        </p:sp>
        <p:sp>
          <p:nvSpPr>
            <p:cNvPr id="30769" name="Text Box 49"/>
            <p:cNvSpPr txBox="1">
              <a:spLocks noChangeArrowheads="1"/>
            </p:cNvSpPr>
            <p:nvPr/>
          </p:nvSpPr>
          <p:spPr bwMode="auto">
            <a:xfrm>
              <a:off x="3369" y="3035"/>
              <a:ext cx="998" cy="237"/>
            </a:xfrm>
            <a:prstGeom prst="rect">
              <a:avLst/>
            </a:prstGeom>
            <a:solidFill>
              <a:srgbClr val="3366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>
                  <a:solidFill>
                    <a:schemeClr val="bg1"/>
                  </a:solidFill>
                </a:rPr>
                <a:t>Пенсия</a:t>
              </a:r>
            </a:p>
          </p:txBody>
        </p:sp>
        <p:sp>
          <p:nvSpPr>
            <p:cNvPr id="30757" name="Text Box 37"/>
            <p:cNvSpPr txBox="1">
              <a:spLocks noChangeArrowheads="1"/>
            </p:cNvSpPr>
            <p:nvPr/>
          </p:nvSpPr>
          <p:spPr bwMode="auto">
            <a:xfrm>
              <a:off x="466" y="2819"/>
              <a:ext cx="3901" cy="237"/>
            </a:xfrm>
            <a:prstGeom prst="rect">
              <a:avLst/>
            </a:prstGeom>
            <a:solidFill>
              <a:srgbClr val="3366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>
                  <a:solidFill>
                    <a:schemeClr val="bg1"/>
                  </a:solidFill>
                </a:rPr>
                <a:t>Учет показаний счетчиков воды и электроэнергии</a:t>
              </a:r>
            </a:p>
          </p:txBody>
        </p:sp>
      </p:grpSp>
      <p:sp>
        <p:nvSpPr>
          <p:cNvPr id="30774" name="AutoShape 54"/>
          <p:cNvSpPr>
            <a:spLocks noChangeArrowheads="1"/>
          </p:cNvSpPr>
          <p:nvPr/>
        </p:nvSpPr>
        <p:spPr bwMode="auto">
          <a:xfrm>
            <a:off x="6300788" y="1989138"/>
            <a:ext cx="2663825" cy="1223962"/>
          </a:xfrm>
          <a:prstGeom prst="wedgeRoundRectCallout">
            <a:avLst>
              <a:gd name="adj1" fmla="val -38319"/>
              <a:gd name="adj2" fmla="val 77495"/>
              <a:gd name="adj3" fmla="val 16667"/>
            </a:avLst>
          </a:prstGeom>
          <a:solidFill>
            <a:srgbClr val="FFFF99">
              <a:alpha val="74001"/>
            </a:srgbClr>
          </a:solidFill>
          <a:ln w="6350">
            <a:solidFill>
              <a:srgbClr val="33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altLang="ru-RU"/>
          </a:p>
        </p:txBody>
      </p:sp>
      <p:sp>
        <p:nvSpPr>
          <p:cNvPr id="30775" name="Text Box 55"/>
          <p:cNvSpPr txBox="1">
            <a:spLocks noChangeArrowheads="1"/>
          </p:cNvSpPr>
          <p:nvPr/>
        </p:nvSpPr>
        <p:spPr bwMode="auto">
          <a:xfrm>
            <a:off x="6227763" y="2025650"/>
            <a:ext cx="28082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rgbClr val="3366CC"/>
                </a:solidFill>
              </a:rPr>
              <a:t>Потребности    (по результатам бесед)</a:t>
            </a:r>
          </a:p>
        </p:txBody>
      </p:sp>
      <p:sp>
        <p:nvSpPr>
          <p:cNvPr id="30778" name="AutoShape 58"/>
          <p:cNvSpPr>
            <a:spLocks noChangeArrowheads="1"/>
          </p:cNvSpPr>
          <p:nvPr/>
        </p:nvSpPr>
        <p:spPr bwMode="auto">
          <a:xfrm>
            <a:off x="179388" y="1196975"/>
            <a:ext cx="2232025" cy="503238"/>
          </a:xfrm>
          <a:prstGeom prst="roundRect">
            <a:avLst>
              <a:gd name="adj" fmla="val 16667"/>
            </a:avLst>
          </a:prstGeom>
          <a:solidFill>
            <a:schemeClr val="bg2">
              <a:alpha val="9000"/>
            </a:schemeClr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79" name="AutoShape 59"/>
          <p:cNvSpPr>
            <a:spLocks noChangeArrowheads="1"/>
          </p:cNvSpPr>
          <p:nvPr/>
        </p:nvSpPr>
        <p:spPr bwMode="auto">
          <a:xfrm>
            <a:off x="4859338" y="1196975"/>
            <a:ext cx="2376487" cy="503238"/>
          </a:xfrm>
          <a:prstGeom prst="roundRect">
            <a:avLst>
              <a:gd name="adj" fmla="val 16667"/>
            </a:avLst>
          </a:prstGeom>
          <a:solidFill>
            <a:schemeClr val="bg2">
              <a:alpha val="9000"/>
            </a:schemeClr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80" name="AutoShape 60"/>
          <p:cNvSpPr>
            <a:spLocks noChangeArrowheads="1"/>
          </p:cNvSpPr>
          <p:nvPr/>
        </p:nvSpPr>
        <p:spPr bwMode="auto">
          <a:xfrm>
            <a:off x="7451725" y="1196975"/>
            <a:ext cx="935038" cy="503238"/>
          </a:xfrm>
          <a:prstGeom prst="roundRect">
            <a:avLst>
              <a:gd name="adj" fmla="val 16667"/>
            </a:avLst>
          </a:prstGeom>
          <a:solidFill>
            <a:schemeClr val="bg2">
              <a:alpha val="9000"/>
            </a:schemeClr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81" name="Text Box 61"/>
          <p:cNvSpPr txBox="1">
            <a:spLocks noChangeArrowheads="1"/>
          </p:cNvSpPr>
          <p:nvPr/>
        </p:nvSpPr>
        <p:spPr bwMode="auto">
          <a:xfrm>
            <a:off x="7667625" y="1196975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400" u="sng">
                <a:solidFill>
                  <a:srgbClr val="808080"/>
                </a:solidFill>
              </a:rPr>
              <a:t>&gt;&gt;</a:t>
            </a:r>
            <a:endParaRPr lang="ru-RU" altLang="ru-RU" sz="2400" u="sng">
              <a:solidFill>
                <a:srgbClr val="808080"/>
              </a:solidFill>
            </a:endParaRPr>
          </a:p>
        </p:txBody>
      </p:sp>
      <p:sp>
        <p:nvSpPr>
          <p:cNvPr id="30782" name="Text Box 62"/>
          <p:cNvSpPr txBox="1">
            <a:spLocks noChangeArrowheads="1"/>
          </p:cNvSpPr>
          <p:nvPr/>
        </p:nvSpPr>
        <p:spPr bwMode="auto">
          <a:xfrm>
            <a:off x="250825" y="1196975"/>
            <a:ext cx="2195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u="sng">
                <a:solidFill>
                  <a:schemeClr val="bg2"/>
                </a:solidFill>
              </a:rPr>
              <a:t>Возможности</a:t>
            </a:r>
          </a:p>
        </p:txBody>
      </p:sp>
      <p:sp>
        <p:nvSpPr>
          <p:cNvPr id="30783" name="AutoShape 63"/>
          <p:cNvSpPr>
            <a:spLocks noChangeArrowheads="1"/>
          </p:cNvSpPr>
          <p:nvPr/>
        </p:nvSpPr>
        <p:spPr bwMode="auto">
          <a:xfrm>
            <a:off x="2555875" y="1196975"/>
            <a:ext cx="2087563" cy="503238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84" name="Text Box 64"/>
          <p:cNvSpPr txBox="1">
            <a:spLocks noChangeArrowheads="1"/>
          </p:cNvSpPr>
          <p:nvPr/>
        </p:nvSpPr>
        <p:spPr bwMode="auto">
          <a:xfrm>
            <a:off x="2519363" y="1196975"/>
            <a:ext cx="2339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chemeClr val="bg1"/>
                </a:solidFill>
              </a:rPr>
              <a:t>Потребности</a:t>
            </a:r>
          </a:p>
        </p:txBody>
      </p:sp>
      <p:sp>
        <p:nvSpPr>
          <p:cNvPr id="30785" name="Text Box 65"/>
          <p:cNvSpPr txBox="1">
            <a:spLocks noChangeArrowheads="1"/>
          </p:cNvSpPr>
          <p:nvPr/>
        </p:nvSpPr>
        <p:spPr bwMode="auto">
          <a:xfrm>
            <a:off x="4859338" y="1196975"/>
            <a:ext cx="2338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u="sng">
                <a:solidFill>
                  <a:schemeClr val="bg2"/>
                </a:solidFill>
              </a:rPr>
              <a:t>План обучения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-36513" y="101600"/>
            <a:ext cx="9180513" cy="6783388"/>
            <a:chOff x="0" y="47"/>
            <a:chExt cx="5783" cy="4273"/>
          </a:xfrm>
        </p:grpSpPr>
        <p:sp>
          <p:nvSpPr>
            <p:cNvPr id="31747" name="AutoShape 3"/>
            <p:cNvSpPr>
              <a:spLocks noChangeArrowheads="1"/>
            </p:cNvSpPr>
            <p:nvPr/>
          </p:nvSpPr>
          <p:spPr bwMode="auto">
            <a:xfrm rot="10800000">
              <a:off x="23" y="73"/>
              <a:ext cx="2925" cy="273"/>
            </a:xfrm>
            <a:custGeom>
              <a:avLst/>
              <a:gdLst>
                <a:gd name="G0" fmla="+- 965 0 0"/>
                <a:gd name="G1" fmla="+- 21600 0 965"/>
                <a:gd name="G2" fmla="*/ 965 1 2"/>
                <a:gd name="G3" fmla="+- 21600 0 G2"/>
                <a:gd name="G4" fmla="+/ 965 21600 2"/>
                <a:gd name="G5" fmla="+/ G1 0 2"/>
                <a:gd name="G6" fmla="*/ 21600 21600 965"/>
                <a:gd name="G7" fmla="*/ G6 1 2"/>
                <a:gd name="G8" fmla="+- 21600 0 G7"/>
                <a:gd name="G9" fmla="*/ 21600 1 2"/>
                <a:gd name="G10" fmla="+- 965 0 G9"/>
                <a:gd name="G11" fmla="?: G10 G8 0"/>
                <a:gd name="G12" fmla="?: G10 G7 21600"/>
                <a:gd name="T0" fmla="*/ 21117 w 21600"/>
                <a:gd name="T1" fmla="*/ 10800 h 21600"/>
                <a:gd name="T2" fmla="*/ 10800 w 21600"/>
                <a:gd name="T3" fmla="*/ 21600 h 21600"/>
                <a:gd name="T4" fmla="*/ 483 w 21600"/>
                <a:gd name="T5" fmla="*/ 10800 h 21600"/>
                <a:gd name="T6" fmla="*/ 10800 w 21600"/>
                <a:gd name="T7" fmla="*/ 0 h 21600"/>
                <a:gd name="T8" fmla="*/ 2283 w 21600"/>
                <a:gd name="T9" fmla="*/ 2283 h 21600"/>
                <a:gd name="T10" fmla="*/ 19317 w 21600"/>
                <a:gd name="T11" fmla="*/ 1931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65" y="21600"/>
                  </a:lnTo>
                  <a:lnTo>
                    <a:pt x="20635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22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1748" name="Picture 4" descr="Logotipchi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47"/>
              <a:ext cx="1656" cy="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749" name="AutoShape 5"/>
            <p:cNvSpPr>
              <a:spLocks noChangeArrowheads="1"/>
            </p:cNvSpPr>
            <p:nvPr/>
          </p:nvSpPr>
          <p:spPr bwMode="auto">
            <a:xfrm>
              <a:off x="2994" y="119"/>
              <a:ext cx="136" cy="136"/>
            </a:xfrm>
            <a:prstGeom prst="plus">
              <a:avLst>
                <a:gd name="adj" fmla="val 36028"/>
              </a:avLst>
            </a:pr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50" name="Rectangle 6"/>
            <p:cNvSpPr>
              <a:spLocks noChangeArrowheads="1"/>
            </p:cNvSpPr>
            <p:nvPr/>
          </p:nvSpPr>
          <p:spPr bwMode="auto">
            <a:xfrm>
              <a:off x="23" y="346"/>
              <a:ext cx="5760" cy="39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51" name="Line 7"/>
            <p:cNvSpPr>
              <a:spLocks noChangeShapeType="1"/>
            </p:cNvSpPr>
            <p:nvPr/>
          </p:nvSpPr>
          <p:spPr bwMode="auto">
            <a:xfrm>
              <a:off x="23" y="346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52" name="AutoShape 8"/>
            <p:cNvSpPr>
              <a:spLocks noChangeArrowheads="1"/>
            </p:cNvSpPr>
            <p:nvPr/>
          </p:nvSpPr>
          <p:spPr bwMode="auto">
            <a:xfrm>
              <a:off x="771" y="346"/>
              <a:ext cx="4945" cy="36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53" name="Text Box 9"/>
            <p:cNvSpPr txBox="1">
              <a:spLocks noChangeArrowheads="1"/>
            </p:cNvSpPr>
            <p:nvPr/>
          </p:nvSpPr>
          <p:spPr bwMode="auto">
            <a:xfrm>
              <a:off x="816" y="346"/>
              <a:ext cx="48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600" b="1"/>
                <a:t>ПЛАН ДЕЙСТВИЙ</a:t>
              </a:r>
            </a:p>
          </p:txBody>
        </p:sp>
        <p:sp>
          <p:nvSpPr>
            <p:cNvPr id="31754" name="AutoShape 10"/>
            <p:cNvSpPr>
              <a:spLocks noChangeArrowheads="1"/>
            </p:cNvSpPr>
            <p:nvPr/>
          </p:nvSpPr>
          <p:spPr bwMode="auto">
            <a:xfrm>
              <a:off x="5534" y="481"/>
              <a:ext cx="136" cy="137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55" name="AutoShape 11"/>
            <p:cNvSpPr>
              <a:spLocks noChangeArrowheads="1"/>
            </p:cNvSpPr>
            <p:nvPr/>
          </p:nvSpPr>
          <p:spPr bwMode="auto">
            <a:xfrm rot="-3804461">
              <a:off x="566" y="483"/>
              <a:ext cx="137" cy="136"/>
            </a:xfrm>
            <a:custGeom>
              <a:avLst/>
              <a:gdLst>
                <a:gd name="G0" fmla="+- 85892 0 0"/>
                <a:gd name="G1" fmla="+- 3883069 0 0"/>
                <a:gd name="G2" fmla="+- 85892 0 3883069"/>
                <a:gd name="G3" fmla="+- 10800 0 0"/>
                <a:gd name="G4" fmla="+- 0 0 8589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519 0 0"/>
                <a:gd name="G9" fmla="+- 0 0 3883069"/>
                <a:gd name="G10" fmla="+- 7519 0 2700"/>
                <a:gd name="G11" fmla="cos G10 85892"/>
                <a:gd name="G12" fmla="sin G10 85892"/>
                <a:gd name="G13" fmla="cos 13500 85892"/>
                <a:gd name="G14" fmla="sin 13500 85892"/>
                <a:gd name="G15" fmla="+- G11 10800 0"/>
                <a:gd name="G16" fmla="+- G12 10800 0"/>
                <a:gd name="G17" fmla="+- G13 10800 0"/>
                <a:gd name="G18" fmla="+- G14 10800 0"/>
                <a:gd name="G19" fmla="*/ 7519 1 2"/>
                <a:gd name="G20" fmla="+- G19 5400 0"/>
                <a:gd name="G21" fmla="cos G20 85892"/>
                <a:gd name="G22" fmla="sin G20 85892"/>
                <a:gd name="G23" fmla="+- G21 10800 0"/>
                <a:gd name="G24" fmla="+- G12 G23 G22"/>
                <a:gd name="G25" fmla="+- G22 G23 G11"/>
                <a:gd name="G26" fmla="cos 10800 85892"/>
                <a:gd name="G27" fmla="sin 10800 85892"/>
                <a:gd name="G28" fmla="cos 7519 85892"/>
                <a:gd name="G29" fmla="sin 7519 8589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3883069"/>
                <a:gd name="G36" fmla="sin G34 3883069"/>
                <a:gd name="G37" fmla="+/ 3883069 8589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519 G39"/>
                <a:gd name="G43" fmla="sin 751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473 w 21600"/>
                <a:gd name="T5" fmla="*/ 5354 h 21600"/>
                <a:gd name="T6" fmla="*/ 15483 w 21600"/>
                <a:gd name="T7" fmla="*/ 18672 h 21600"/>
                <a:gd name="T8" fmla="*/ 4306 w 21600"/>
                <a:gd name="T9" fmla="*/ 7008 h 21600"/>
                <a:gd name="T10" fmla="*/ 24296 w 21600"/>
                <a:gd name="T11" fmla="*/ 11108 h 21600"/>
                <a:gd name="T12" fmla="*/ 19858 w 21600"/>
                <a:gd name="T13" fmla="*/ 15349 h 21600"/>
                <a:gd name="T14" fmla="*/ 15617 w 21600"/>
                <a:gd name="T15" fmla="*/ 1091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317" y="10971"/>
                  </a:moveTo>
                  <a:cubicBezTo>
                    <a:pt x="18318" y="10914"/>
                    <a:pt x="18319" y="10857"/>
                    <a:pt x="18319" y="10800"/>
                  </a:cubicBezTo>
                  <a:cubicBezTo>
                    <a:pt x="18319" y="6647"/>
                    <a:pt x="14952" y="3281"/>
                    <a:pt x="10800" y="3281"/>
                  </a:cubicBezTo>
                  <a:cubicBezTo>
                    <a:pt x="6647" y="3281"/>
                    <a:pt x="3281" y="6647"/>
                    <a:pt x="3281" y="10800"/>
                  </a:cubicBezTo>
                  <a:cubicBezTo>
                    <a:pt x="3281" y="14952"/>
                    <a:pt x="6647" y="18319"/>
                    <a:pt x="10800" y="18319"/>
                  </a:cubicBezTo>
                  <a:cubicBezTo>
                    <a:pt x="12153" y="18319"/>
                    <a:pt x="13481" y="17953"/>
                    <a:pt x="14644" y="17261"/>
                  </a:cubicBezTo>
                  <a:lnTo>
                    <a:pt x="16321" y="20081"/>
                  </a:lnTo>
                  <a:cubicBezTo>
                    <a:pt x="14651" y="21075"/>
                    <a:pt x="12743" y="21599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882"/>
                    <a:pt x="21599" y="10964"/>
                    <a:pt x="21597" y="11047"/>
                  </a:cubicBezTo>
                  <a:lnTo>
                    <a:pt x="24296" y="11108"/>
                  </a:lnTo>
                  <a:lnTo>
                    <a:pt x="19858" y="15349"/>
                  </a:lnTo>
                  <a:lnTo>
                    <a:pt x="15617" y="10910"/>
                  </a:lnTo>
                  <a:lnTo>
                    <a:pt x="18317" y="10971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56" name="AutoShape 12"/>
            <p:cNvSpPr>
              <a:spLocks noChangeArrowheads="1"/>
            </p:cNvSpPr>
            <p:nvPr/>
          </p:nvSpPr>
          <p:spPr bwMode="auto">
            <a:xfrm>
              <a:off x="318" y="482"/>
              <a:ext cx="181" cy="136"/>
            </a:xfrm>
            <a:prstGeom prst="rightArrow">
              <a:avLst>
                <a:gd name="adj1" fmla="val 50000"/>
                <a:gd name="adj2" fmla="val 33272"/>
              </a:avLst>
            </a:pr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57" name="AutoShape 13"/>
            <p:cNvSpPr>
              <a:spLocks noChangeArrowheads="1"/>
            </p:cNvSpPr>
            <p:nvPr/>
          </p:nvSpPr>
          <p:spPr bwMode="auto">
            <a:xfrm rot="10800000">
              <a:off x="91" y="482"/>
              <a:ext cx="181" cy="136"/>
            </a:xfrm>
            <a:prstGeom prst="rightArrow">
              <a:avLst>
                <a:gd name="adj1" fmla="val 50000"/>
                <a:gd name="adj2" fmla="val 33272"/>
              </a:avLst>
            </a:pr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58" name="Line 14"/>
            <p:cNvSpPr>
              <a:spLocks noChangeShapeType="1"/>
            </p:cNvSpPr>
            <p:nvPr/>
          </p:nvSpPr>
          <p:spPr bwMode="auto">
            <a:xfrm>
              <a:off x="0" y="709"/>
              <a:ext cx="557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2555875" y="1196975"/>
            <a:ext cx="2160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u="sng">
                <a:solidFill>
                  <a:srgbClr val="808080"/>
                </a:solidFill>
              </a:rPr>
              <a:t>Потребности</a:t>
            </a:r>
          </a:p>
        </p:txBody>
      </p:sp>
      <p:sp>
        <p:nvSpPr>
          <p:cNvPr id="31761" name="AutoShape 17"/>
          <p:cNvSpPr>
            <a:spLocks noChangeArrowheads="1"/>
          </p:cNvSpPr>
          <p:nvPr/>
        </p:nvSpPr>
        <p:spPr bwMode="auto">
          <a:xfrm>
            <a:off x="2555875" y="1196975"/>
            <a:ext cx="2087563" cy="503238"/>
          </a:xfrm>
          <a:prstGeom prst="roundRect">
            <a:avLst>
              <a:gd name="adj" fmla="val 16667"/>
            </a:avLst>
          </a:prstGeom>
          <a:solidFill>
            <a:schemeClr val="bg2">
              <a:alpha val="9000"/>
            </a:schemeClr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62" name="AutoShape 18"/>
          <p:cNvSpPr>
            <a:spLocks noChangeArrowheads="1"/>
          </p:cNvSpPr>
          <p:nvPr/>
        </p:nvSpPr>
        <p:spPr bwMode="auto">
          <a:xfrm>
            <a:off x="250825" y="1196975"/>
            <a:ext cx="2160588" cy="503238"/>
          </a:xfrm>
          <a:prstGeom prst="roundRect">
            <a:avLst>
              <a:gd name="adj" fmla="val 16667"/>
            </a:avLst>
          </a:prstGeom>
          <a:solidFill>
            <a:schemeClr val="bg2">
              <a:alpha val="9000"/>
            </a:schemeClr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63" name="AutoShape 19"/>
          <p:cNvSpPr>
            <a:spLocks noChangeArrowheads="1"/>
          </p:cNvSpPr>
          <p:nvPr/>
        </p:nvSpPr>
        <p:spPr bwMode="auto">
          <a:xfrm>
            <a:off x="7451725" y="1196975"/>
            <a:ext cx="935038" cy="503238"/>
          </a:xfrm>
          <a:prstGeom prst="roundRect">
            <a:avLst>
              <a:gd name="adj" fmla="val 16667"/>
            </a:avLst>
          </a:prstGeom>
          <a:solidFill>
            <a:schemeClr val="bg2">
              <a:alpha val="9000"/>
            </a:schemeClr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7667625" y="1196975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400" u="sng">
                <a:solidFill>
                  <a:srgbClr val="808080"/>
                </a:solidFill>
              </a:rPr>
              <a:t>&gt;&gt;</a:t>
            </a:r>
            <a:endParaRPr lang="ru-RU" altLang="ru-RU" sz="2400" u="sng">
              <a:solidFill>
                <a:srgbClr val="808080"/>
              </a:solidFill>
            </a:endParaRPr>
          </a:p>
        </p:txBody>
      </p:sp>
      <p:sp>
        <p:nvSpPr>
          <p:cNvPr id="31768" name="AutoShape 24"/>
          <p:cNvSpPr>
            <a:spLocks noChangeArrowheads="1"/>
          </p:cNvSpPr>
          <p:nvPr/>
        </p:nvSpPr>
        <p:spPr bwMode="auto">
          <a:xfrm>
            <a:off x="4859338" y="1196975"/>
            <a:ext cx="2376487" cy="503238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287338" y="1196975"/>
            <a:ext cx="2339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u="sng">
                <a:solidFill>
                  <a:schemeClr val="bg2"/>
                </a:solidFill>
              </a:rPr>
              <a:t>Возможности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4821238" y="1196975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chemeClr val="bg1"/>
                </a:solidFill>
              </a:rPr>
              <a:t>План обучения</a:t>
            </a:r>
          </a:p>
        </p:txBody>
      </p:sp>
      <p:pic>
        <p:nvPicPr>
          <p:cNvPr id="31803" name="Picture 59" descr="DSC02476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4675"/>
            <a:ext cx="3887787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805" name="Group 61"/>
          <p:cNvGrpSpPr>
            <a:grpSpLocks/>
          </p:cNvGrpSpPr>
          <p:nvPr/>
        </p:nvGrpSpPr>
        <p:grpSpPr bwMode="auto">
          <a:xfrm>
            <a:off x="1258888" y="1846263"/>
            <a:ext cx="7705725" cy="4895850"/>
            <a:chOff x="611" y="1117"/>
            <a:chExt cx="4854" cy="3084"/>
          </a:xfrm>
        </p:grpSpPr>
        <p:sp>
          <p:nvSpPr>
            <p:cNvPr id="31784" name="Text Box 40"/>
            <p:cNvSpPr txBox="1">
              <a:spLocks noChangeArrowheads="1"/>
            </p:cNvSpPr>
            <p:nvPr/>
          </p:nvSpPr>
          <p:spPr bwMode="auto">
            <a:xfrm>
              <a:off x="3332" y="1696"/>
              <a:ext cx="2132" cy="237"/>
            </a:xfrm>
            <a:prstGeom prst="rect">
              <a:avLst/>
            </a:prstGeom>
            <a:solidFill>
              <a:srgbClr val="3366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chemeClr val="bg1"/>
                  </a:solidFill>
                </a:rPr>
                <a:t>Социальные сервисы</a:t>
              </a:r>
            </a:p>
          </p:txBody>
        </p:sp>
        <p:sp>
          <p:nvSpPr>
            <p:cNvPr id="31785" name="Text Box 41"/>
            <p:cNvSpPr txBox="1">
              <a:spLocks noChangeArrowheads="1"/>
            </p:cNvSpPr>
            <p:nvPr/>
          </p:nvSpPr>
          <p:spPr bwMode="auto">
            <a:xfrm>
              <a:off x="3060" y="1922"/>
              <a:ext cx="2404" cy="237"/>
            </a:xfrm>
            <a:prstGeom prst="rect">
              <a:avLst/>
            </a:prstGeom>
            <a:solidFill>
              <a:srgbClr val="3366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chemeClr val="bg1"/>
                  </a:solidFill>
                </a:rPr>
                <a:t>Полезные сервисы</a:t>
              </a:r>
            </a:p>
          </p:txBody>
        </p:sp>
        <p:sp>
          <p:nvSpPr>
            <p:cNvPr id="31782" name="Text Box 38"/>
            <p:cNvSpPr txBox="1">
              <a:spLocks noChangeArrowheads="1"/>
            </p:cNvSpPr>
            <p:nvPr/>
          </p:nvSpPr>
          <p:spPr bwMode="auto">
            <a:xfrm>
              <a:off x="2787" y="2149"/>
              <a:ext cx="2677" cy="237"/>
            </a:xfrm>
            <a:prstGeom prst="rect">
              <a:avLst/>
            </a:prstGeom>
            <a:solidFill>
              <a:srgbClr val="3366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chemeClr val="bg1"/>
                  </a:solidFill>
                </a:rPr>
                <a:t>Сайты федеральных органов власти</a:t>
              </a:r>
            </a:p>
          </p:txBody>
        </p:sp>
        <p:sp>
          <p:nvSpPr>
            <p:cNvPr id="31783" name="Text Box 39"/>
            <p:cNvSpPr txBox="1">
              <a:spLocks noChangeArrowheads="1"/>
            </p:cNvSpPr>
            <p:nvPr/>
          </p:nvSpPr>
          <p:spPr bwMode="auto">
            <a:xfrm>
              <a:off x="2515" y="2376"/>
              <a:ext cx="2949" cy="237"/>
            </a:xfrm>
            <a:prstGeom prst="rect">
              <a:avLst/>
            </a:prstGeom>
            <a:solidFill>
              <a:srgbClr val="3366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>
                  <a:solidFill>
                    <a:schemeClr val="bg1"/>
                  </a:solidFill>
                </a:rPr>
                <a:t>GOSUSLUGI.RU</a:t>
              </a:r>
              <a:r>
                <a:rPr lang="ru-RU" altLang="ru-RU">
                  <a:solidFill>
                    <a:schemeClr val="bg1"/>
                  </a:solidFill>
                </a:rPr>
                <a:t>  и  </a:t>
              </a:r>
              <a:r>
                <a:rPr lang="en-US" altLang="ru-RU">
                  <a:solidFill>
                    <a:schemeClr val="bg1"/>
                  </a:solidFill>
                </a:rPr>
                <a:t>PGU.MOS.RU</a:t>
              </a:r>
              <a:endParaRPr lang="ru-RU" altLang="ru-RU">
                <a:solidFill>
                  <a:schemeClr val="bg1"/>
                </a:solidFill>
              </a:endParaRPr>
            </a:p>
          </p:txBody>
        </p:sp>
        <p:sp>
          <p:nvSpPr>
            <p:cNvPr id="31780" name="Text Box 36"/>
            <p:cNvSpPr txBox="1">
              <a:spLocks noChangeArrowheads="1"/>
            </p:cNvSpPr>
            <p:nvPr/>
          </p:nvSpPr>
          <p:spPr bwMode="auto">
            <a:xfrm>
              <a:off x="2243" y="2603"/>
              <a:ext cx="3221" cy="237"/>
            </a:xfrm>
            <a:prstGeom prst="rect">
              <a:avLst/>
            </a:prstGeom>
            <a:solidFill>
              <a:srgbClr val="3366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chemeClr val="bg1"/>
                  </a:solidFill>
                </a:rPr>
                <a:t>Электронная почта</a:t>
              </a:r>
            </a:p>
          </p:txBody>
        </p:sp>
        <p:sp>
          <p:nvSpPr>
            <p:cNvPr id="31779" name="Text Box 35"/>
            <p:cNvSpPr txBox="1">
              <a:spLocks noChangeArrowheads="1"/>
            </p:cNvSpPr>
            <p:nvPr/>
          </p:nvSpPr>
          <p:spPr bwMode="auto">
            <a:xfrm>
              <a:off x="1971" y="2830"/>
              <a:ext cx="3493" cy="237"/>
            </a:xfrm>
            <a:prstGeom prst="rect">
              <a:avLst/>
            </a:prstGeom>
            <a:solidFill>
              <a:srgbClr val="3366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chemeClr val="bg1"/>
                  </a:solidFill>
                </a:rPr>
                <a:t>Безопасная работа в сети</a:t>
              </a:r>
            </a:p>
          </p:txBody>
        </p:sp>
        <p:sp>
          <p:nvSpPr>
            <p:cNvPr id="31776" name="Text Box 32"/>
            <p:cNvSpPr txBox="1">
              <a:spLocks noChangeArrowheads="1"/>
            </p:cNvSpPr>
            <p:nvPr/>
          </p:nvSpPr>
          <p:spPr bwMode="auto">
            <a:xfrm>
              <a:off x="1699" y="3056"/>
              <a:ext cx="3765" cy="237"/>
            </a:xfrm>
            <a:prstGeom prst="rect">
              <a:avLst/>
            </a:prstGeom>
            <a:solidFill>
              <a:srgbClr val="3366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chemeClr val="bg1"/>
                  </a:solidFill>
                </a:rPr>
                <a:t>Поиск информации в интернете</a:t>
              </a:r>
            </a:p>
          </p:txBody>
        </p:sp>
        <p:sp>
          <p:nvSpPr>
            <p:cNvPr id="31777" name="Text Box 33"/>
            <p:cNvSpPr txBox="1">
              <a:spLocks noChangeArrowheads="1"/>
            </p:cNvSpPr>
            <p:nvPr/>
          </p:nvSpPr>
          <p:spPr bwMode="auto">
            <a:xfrm>
              <a:off x="1427" y="3283"/>
              <a:ext cx="4037" cy="237"/>
            </a:xfrm>
            <a:prstGeom prst="rect">
              <a:avLst/>
            </a:prstGeom>
            <a:solidFill>
              <a:srgbClr val="3366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chemeClr val="bg1"/>
                  </a:solidFill>
                </a:rPr>
                <a:t>Работа в интернете</a:t>
              </a:r>
            </a:p>
          </p:txBody>
        </p:sp>
        <p:sp>
          <p:nvSpPr>
            <p:cNvPr id="31775" name="Text Box 31"/>
            <p:cNvSpPr txBox="1">
              <a:spLocks noChangeArrowheads="1"/>
            </p:cNvSpPr>
            <p:nvPr/>
          </p:nvSpPr>
          <p:spPr bwMode="auto">
            <a:xfrm>
              <a:off x="1154" y="3510"/>
              <a:ext cx="4310" cy="237"/>
            </a:xfrm>
            <a:prstGeom prst="rect">
              <a:avLst/>
            </a:prstGeom>
            <a:solidFill>
              <a:srgbClr val="3366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chemeClr val="bg1"/>
                  </a:solidFill>
                </a:rPr>
                <a:t>Работа с текстом</a:t>
              </a:r>
            </a:p>
          </p:txBody>
        </p:sp>
        <p:sp>
          <p:nvSpPr>
            <p:cNvPr id="31778" name="Text Box 34"/>
            <p:cNvSpPr txBox="1">
              <a:spLocks noChangeArrowheads="1"/>
            </p:cNvSpPr>
            <p:nvPr/>
          </p:nvSpPr>
          <p:spPr bwMode="auto">
            <a:xfrm>
              <a:off x="882" y="3737"/>
              <a:ext cx="4582" cy="237"/>
            </a:xfrm>
            <a:prstGeom prst="rect">
              <a:avLst/>
            </a:prstGeom>
            <a:solidFill>
              <a:srgbClr val="3366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chemeClr val="bg1"/>
                  </a:solidFill>
                </a:rPr>
                <a:t>Файлы и папки</a:t>
              </a:r>
            </a:p>
          </p:txBody>
        </p:sp>
        <p:sp>
          <p:nvSpPr>
            <p:cNvPr id="31774" name="Text Box 30"/>
            <p:cNvSpPr txBox="1">
              <a:spLocks noChangeArrowheads="1"/>
            </p:cNvSpPr>
            <p:nvPr/>
          </p:nvSpPr>
          <p:spPr bwMode="auto">
            <a:xfrm>
              <a:off x="611" y="3964"/>
              <a:ext cx="4853" cy="237"/>
            </a:xfrm>
            <a:prstGeom prst="rect">
              <a:avLst/>
            </a:prstGeom>
            <a:solidFill>
              <a:srgbClr val="3366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chemeClr val="bg1"/>
                  </a:solidFill>
                </a:rPr>
                <a:t>Устройство компьютера</a:t>
              </a:r>
            </a:p>
          </p:txBody>
        </p:sp>
        <p:sp>
          <p:nvSpPr>
            <p:cNvPr id="31800" name="Text Box 56"/>
            <p:cNvSpPr txBox="1">
              <a:spLocks noChangeArrowheads="1"/>
            </p:cNvSpPr>
            <p:nvPr/>
          </p:nvSpPr>
          <p:spPr bwMode="auto">
            <a:xfrm>
              <a:off x="3832" y="1117"/>
              <a:ext cx="1633" cy="410"/>
            </a:xfrm>
            <a:prstGeom prst="rect">
              <a:avLst/>
            </a:prstGeom>
            <a:solidFill>
              <a:srgbClr val="3366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3600">
                  <a:solidFill>
                    <a:srgbClr val="FFFF00"/>
                  </a:solidFill>
                  <a:sym typeface="Wingdings" pitchFamily="2" charset="2"/>
                </a:rPr>
                <a:t></a:t>
              </a:r>
            </a:p>
          </p:txBody>
        </p:sp>
        <p:sp>
          <p:nvSpPr>
            <p:cNvPr id="31781" name="Text Box 37"/>
            <p:cNvSpPr txBox="1">
              <a:spLocks noChangeArrowheads="1"/>
            </p:cNvSpPr>
            <p:nvPr/>
          </p:nvSpPr>
          <p:spPr bwMode="auto">
            <a:xfrm>
              <a:off x="3604" y="1459"/>
              <a:ext cx="1860" cy="237"/>
            </a:xfrm>
            <a:prstGeom prst="rect">
              <a:avLst/>
            </a:prstGeom>
            <a:solidFill>
              <a:srgbClr val="3366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chemeClr val="bg1"/>
                  </a:solidFill>
                </a:rPr>
                <a:t>Видео-общение в сети</a:t>
              </a:r>
            </a:p>
          </p:txBody>
        </p:sp>
      </p:grpSp>
      <p:sp>
        <p:nvSpPr>
          <p:cNvPr id="31802" name="AutoShape 58"/>
          <p:cNvSpPr>
            <a:spLocks noChangeArrowheads="1"/>
          </p:cNvSpPr>
          <p:nvPr/>
        </p:nvSpPr>
        <p:spPr bwMode="auto">
          <a:xfrm rot="3004440">
            <a:off x="1098551" y="5267325"/>
            <a:ext cx="411162" cy="1385887"/>
          </a:xfrm>
          <a:prstGeom prst="upArrow">
            <a:avLst>
              <a:gd name="adj1" fmla="val 50417"/>
              <a:gd name="adj2" fmla="val 68708"/>
            </a:avLst>
          </a:prstGeom>
          <a:solidFill>
            <a:srgbClr val="FFFF99"/>
          </a:solidFill>
          <a:ln w="6350">
            <a:solidFill>
              <a:srgbClr val="33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-36513" y="101600"/>
            <a:ext cx="9180513" cy="6783388"/>
            <a:chOff x="0" y="47"/>
            <a:chExt cx="5783" cy="4273"/>
          </a:xfrm>
        </p:grpSpPr>
        <p:sp>
          <p:nvSpPr>
            <p:cNvPr id="58371" name="AutoShape 3"/>
            <p:cNvSpPr>
              <a:spLocks noChangeArrowheads="1"/>
            </p:cNvSpPr>
            <p:nvPr/>
          </p:nvSpPr>
          <p:spPr bwMode="auto">
            <a:xfrm rot="10800000">
              <a:off x="23" y="73"/>
              <a:ext cx="2925" cy="273"/>
            </a:xfrm>
            <a:custGeom>
              <a:avLst/>
              <a:gdLst>
                <a:gd name="G0" fmla="+- 965 0 0"/>
                <a:gd name="G1" fmla="+- 21600 0 965"/>
                <a:gd name="G2" fmla="*/ 965 1 2"/>
                <a:gd name="G3" fmla="+- 21600 0 G2"/>
                <a:gd name="G4" fmla="+/ 965 21600 2"/>
                <a:gd name="G5" fmla="+/ G1 0 2"/>
                <a:gd name="G6" fmla="*/ 21600 21600 965"/>
                <a:gd name="G7" fmla="*/ G6 1 2"/>
                <a:gd name="G8" fmla="+- 21600 0 G7"/>
                <a:gd name="G9" fmla="*/ 21600 1 2"/>
                <a:gd name="G10" fmla="+- 965 0 G9"/>
                <a:gd name="G11" fmla="?: G10 G8 0"/>
                <a:gd name="G12" fmla="?: G10 G7 21600"/>
                <a:gd name="T0" fmla="*/ 21117 w 21600"/>
                <a:gd name="T1" fmla="*/ 10800 h 21600"/>
                <a:gd name="T2" fmla="*/ 10800 w 21600"/>
                <a:gd name="T3" fmla="*/ 21600 h 21600"/>
                <a:gd name="T4" fmla="*/ 483 w 21600"/>
                <a:gd name="T5" fmla="*/ 10800 h 21600"/>
                <a:gd name="T6" fmla="*/ 10800 w 21600"/>
                <a:gd name="T7" fmla="*/ 0 h 21600"/>
                <a:gd name="T8" fmla="*/ 2283 w 21600"/>
                <a:gd name="T9" fmla="*/ 2283 h 21600"/>
                <a:gd name="T10" fmla="*/ 19317 w 21600"/>
                <a:gd name="T11" fmla="*/ 1931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65" y="21600"/>
                  </a:lnTo>
                  <a:lnTo>
                    <a:pt x="20635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22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8372" name="Picture 4" descr="Logotipchi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47"/>
              <a:ext cx="1656" cy="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3" name="AutoShape 5"/>
            <p:cNvSpPr>
              <a:spLocks noChangeArrowheads="1"/>
            </p:cNvSpPr>
            <p:nvPr/>
          </p:nvSpPr>
          <p:spPr bwMode="auto">
            <a:xfrm>
              <a:off x="2994" y="119"/>
              <a:ext cx="136" cy="136"/>
            </a:xfrm>
            <a:prstGeom prst="plus">
              <a:avLst>
                <a:gd name="adj" fmla="val 36028"/>
              </a:avLst>
            </a:pr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374" name="Rectangle 6"/>
            <p:cNvSpPr>
              <a:spLocks noChangeArrowheads="1"/>
            </p:cNvSpPr>
            <p:nvPr/>
          </p:nvSpPr>
          <p:spPr bwMode="auto">
            <a:xfrm>
              <a:off x="23" y="346"/>
              <a:ext cx="5760" cy="39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375" name="Line 7"/>
            <p:cNvSpPr>
              <a:spLocks noChangeShapeType="1"/>
            </p:cNvSpPr>
            <p:nvPr/>
          </p:nvSpPr>
          <p:spPr bwMode="auto">
            <a:xfrm>
              <a:off x="23" y="346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376" name="AutoShape 8"/>
            <p:cNvSpPr>
              <a:spLocks noChangeArrowheads="1"/>
            </p:cNvSpPr>
            <p:nvPr/>
          </p:nvSpPr>
          <p:spPr bwMode="auto">
            <a:xfrm>
              <a:off x="771" y="346"/>
              <a:ext cx="4945" cy="36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377" name="Text Box 9"/>
            <p:cNvSpPr txBox="1">
              <a:spLocks noChangeArrowheads="1"/>
            </p:cNvSpPr>
            <p:nvPr/>
          </p:nvSpPr>
          <p:spPr bwMode="auto">
            <a:xfrm>
              <a:off x="816" y="346"/>
              <a:ext cx="48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600" b="1"/>
                <a:t>ПЛАН ДЕЙСТВИЙ</a:t>
              </a:r>
            </a:p>
          </p:txBody>
        </p:sp>
        <p:sp>
          <p:nvSpPr>
            <p:cNvPr id="58378" name="AutoShape 10"/>
            <p:cNvSpPr>
              <a:spLocks noChangeArrowheads="1"/>
            </p:cNvSpPr>
            <p:nvPr/>
          </p:nvSpPr>
          <p:spPr bwMode="auto">
            <a:xfrm>
              <a:off x="5534" y="481"/>
              <a:ext cx="136" cy="137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379" name="AutoShape 11"/>
            <p:cNvSpPr>
              <a:spLocks noChangeArrowheads="1"/>
            </p:cNvSpPr>
            <p:nvPr/>
          </p:nvSpPr>
          <p:spPr bwMode="auto">
            <a:xfrm rot="-3804461">
              <a:off x="566" y="483"/>
              <a:ext cx="137" cy="136"/>
            </a:xfrm>
            <a:custGeom>
              <a:avLst/>
              <a:gdLst>
                <a:gd name="G0" fmla="+- 85892 0 0"/>
                <a:gd name="G1" fmla="+- 3883069 0 0"/>
                <a:gd name="G2" fmla="+- 85892 0 3883069"/>
                <a:gd name="G3" fmla="+- 10800 0 0"/>
                <a:gd name="G4" fmla="+- 0 0 8589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519 0 0"/>
                <a:gd name="G9" fmla="+- 0 0 3883069"/>
                <a:gd name="G10" fmla="+- 7519 0 2700"/>
                <a:gd name="G11" fmla="cos G10 85892"/>
                <a:gd name="G12" fmla="sin G10 85892"/>
                <a:gd name="G13" fmla="cos 13500 85892"/>
                <a:gd name="G14" fmla="sin 13500 85892"/>
                <a:gd name="G15" fmla="+- G11 10800 0"/>
                <a:gd name="G16" fmla="+- G12 10800 0"/>
                <a:gd name="G17" fmla="+- G13 10800 0"/>
                <a:gd name="G18" fmla="+- G14 10800 0"/>
                <a:gd name="G19" fmla="*/ 7519 1 2"/>
                <a:gd name="G20" fmla="+- G19 5400 0"/>
                <a:gd name="G21" fmla="cos G20 85892"/>
                <a:gd name="G22" fmla="sin G20 85892"/>
                <a:gd name="G23" fmla="+- G21 10800 0"/>
                <a:gd name="G24" fmla="+- G12 G23 G22"/>
                <a:gd name="G25" fmla="+- G22 G23 G11"/>
                <a:gd name="G26" fmla="cos 10800 85892"/>
                <a:gd name="G27" fmla="sin 10800 85892"/>
                <a:gd name="G28" fmla="cos 7519 85892"/>
                <a:gd name="G29" fmla="sin 7519 8589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3883069"/>
                <a:gd name="G36" fmla="sin G34 3883069"/>
                <a:gd name="G37" fmla="+/ 3883069 8589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519 G39"/>
                <a:gd name="G43" fmla="sin 751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473 w 21600"/>
                <a:gd name="T5" fmla="*/ 5354 h 21600"/>
                <a:gd name="T6" fmla="*/ 15483 w 21600"/>
                <a:gd name="T7" fmla="*/ 18672 h 21600"/>
                <a:gd name="T8" fmla="*/ 4306 w 21600"/>
                <a:gd name="T9" fmla="*/ 7008 h 21600"/>
                <a:gd name="T10" fmla="*/ 24296 w 21600"/>
                <a:gd name="T11" fmla="*/ 11108 h 21600"/>
                <a:gd name="T12" fmla="*/ 19858 w 21600"/>
                <a:gd name="T13" fmla="*/ 15349 h 21600"/>
                <a:gd name="T14" fmla="*/ 15617 w 21600"/>
                <a:gd name="T15" fmla="*/ 1091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317" y="10971"/>
                  </a:moveTo>
                  <a:cubicBezTo>
                    <a:pt x="18318" y="10914"/>
                    <a:pt x="18319" y="10857"/>
                    <a:pt x="18319" y="10800"/>
                  </a:cubicBezTo>
                  <a:cubicBezTo>
                    <a:pt x="18319" y="6647"/>
                    <a:pt x="14952" y="3281"/>
                    <a:pt x="10800" y="3281"/>
                  </a:cubicBezTo>
                  <a:cubicBezTo>
                    <a:pt x="6647" y="3281"/>
                    <a:pt x="3281" y="6647"/>
                    <a:pt x="3281" y="10800"/>
                  </a:cubicBezTo>
                  <a:cubicBezTo>
                    <a:pt x="3281" y="14952"/>
                    <a:pt x="6647" y="18319"/>
                    <a:pt x="10800" y="18319"/>
                  </a:cubicBezTo>
                  <a:cubicBezTo>
                    <a:pt x="12153" y="18319"/>
                    <a:pt x="13481" y="17953"/>
                    <a:pt x="14644" y="17261"/>
                  </a:cubicBezTo>
                  <a:lnTo>
                    <a:pt x="16321" y="20081"/>
                  </a:lnTo>
                  <a:cubicBezTo>
                    <a:pt x="14651" y="21075"/>
                    <a:pt x="12743" y="21599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882"/>
                    <a:pt x="21599" y="10964"/>
                    <a:pt x="21597" y="11047"/>
                  </a:cubicBezTo>
                  <a:lnTo>
                    <a:pt x="24296" y="11108"/>
                  </a:lnTo>
                  <a:lnTo>
                    <a:pt x="19858" y="15349"/>
                  </a:lnTo>
                  <a:lnTo>
                    <a:pt x="15617" y="10910"/>
                  </a:lnTo>
                  <a:lnTo>
                    <a:pt x="18317" y="10971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380" name="AutoShape 12"/>
            <p:cNvSpPr>
              <a:spLocks noChangeArrowheads="1"/>
            </p:cNvSpPr>
            <p:nvPr/>
          </p:nvSpPr>
          <p:spPr bwMode="auto">
            <a:xfrm>
              <a:off x="318" y="482"/>
              <a:ext cx="181" cy="136"/>
            </a:xfrm>
            <a:prstGeom prst="rightArrow">
              <a:avLst>
                <a:gd name="adj1" fmla="val 50000"/>
                <a:gd name="adj2" fmla="val 33272"/>
              </a:avLst>
            </a:pr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381" name="AutoShape 13"/>
            <p:cNvSpPr>
              <a:spLocks noChangeArrowheads="1"/>
            </p:cNvSpPr>
            <p:nvPr/>
          </p:nvSpPr>
          <p:spPr bwMode="auto">
            <a:xfrm rot="10800000">
              <a:off x="91" y="482"/>
              <a:ext cx="181" cy="136"/>
            </a:xfrm>
            <a:prstGeom prst="rightArrow">
              <a:avLst>
                <a:gd name="adj1" fmla="val 50000"/>
                <a:gd name="adj2" fmla="val 33272"/>
              </a:avLst>
            </a:pr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382" name="Line 14"/>
            <p:cNvSpPr>
              <a:spLocks noChangeShapeType="1"/>
            </p:cNvSpPr>
            <p:nvPr/>
          </p:nvSpPr>
          <p:spPr bwMode="auto">
            <a:xfrm>
              <a:off x="0" y="709"/>
              <a:ext cx="557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2555875" y="1196975"/>
            <a:ext cx="2160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u="sng">
                <a:solidFill>
                  <a:srgbClr val="808080"/>
                </a:solidFill>
              </a:rPr>
              <a:t>Потребности</a:t>
            </a:r>
          </a:p>
        </p:txBody>
      </p:sp>
      <p:sp>
        <p:nvSpPr>
          <p:cNvPr id="58384" name="AutoShape 16"/>
          <p:cNvSpPr>
            <a:spLocks noChangeArrowheads="1"/>
          </p:cNvSpPr>
          <p:nvPr/>
        </p:nvSpPr>
        <p:spPr bwMode="auto">
          <a:xfrm>
            <a:off x="2555875" y="1196975"/>
            <a:ext cx="2087563" cy="503238"/>
          </a:xfrm>
          <a:prstGeom prst="roundRect">
            <a:avLst>
              <a:gd name="adj" fmla="val 16667"/>
            </a:avLst>
          </a:prstGeom>
          <a:solidFill>
            <a:schemeClr val="bg2">
              <a:alpha val="9000"/>
            </a:schemeClr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85" name="AutoShape 17"/>
          <p:cNvSpPr>
            <a:spLocks noChangeArrowheads="1"/>
          </p:cNvSpPr>
          <p:nvPr/>
        </p:nvSpPr>
        <p:spPr bwMode="auto">
          <a:xfrm>
            <a:off x="250825" y="1196975"/>
            <a:ext cx="2160588" cy="503238"/>
          </a:xfrm>
          <a:prstGeom prst="roundRect">
            <a:avLst>
              <a:gd name="adj" fmla="val 16667"/>
            </a:avLst>
          </a:prstGeom>
          <a:solidFill>
            <a:schemeClr val="bg2">
              <a:alpha val="9000"/>
            </a:schemeClr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86" name="AutoShape 18"/>
          <p:cNvSpPr>
            <a:spLocks noChangeArrowheads="1"/>
          </p:cNvSpPr>
          <p:nvPr/>
        </p:nvSpPr>
        <p:spPr bwMode="auto">
          <a:xfrm>
            <a:off x="7451725" y="1196975"/>
            <a:ext cx="935038" cy="503238"/>
          </a:xfrm>
          <a:prstGeom prst="roundRect">
            <a:avLst>
              <a:gd name="adj" fmla="val 16667"/>
            </a:avLst>
          </a:prstGeom>
          <a:solidFill>
            <a:schemeClr val="bg2">
              <a:alpha val="9000"/>
            </a:schemeClr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7667625" y="1196975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400" u="sng">
                <a:solidFill>
                  <a:srgbClr val="808080"/>
                </a:solidFill>
              </a:rPr>
              <a:t>&gt;&gt;</a:t>
            </a:r>
            <a:endParaRPr lang="ru-RU" altLang="ru-RU" sz="2400" u="sng">
              <a:solidFill>
                <a:srgbClr val="808080"/>
              </a:solidFill>
            </a:endParaRPr>
          </a:p>
        </p:txBody>
      </p:sp>
      <p:sp>
        <p:nvSpPr>
          <p:cNvPr id="58388" name="AutoShape 20"/>
          <p:cNvSpPr>
            <a:spLocks noChangeArrowheads="1"/>
          </p:cNvSpPr>
          <p:nvPr/>
        </p:nvSpPr>
        <p:spPr bwMode="auto">
          <a:xfrm>
            <a:off x="4859338" y="1196975"/>
            <a:ext cx="2376487" cy="503238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287338" y="1196975"/>
            <a:ext cx="2339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u="sng">
                <a:solidFill>
                  <a:schemeClr val="bg2"/>
                </a:solidFill>
              </a:rPr>
              <a:t>Возможности</a:t>
            </a:r>
          </a:p>
        </p:txBody>
      </p:sp>
      <p:sp>
        <p:nvSpPr>
          <p:cNvPr id="58390" name="Text Box 22"/>
          <p:cNvSpPr txBox="1">
            <a:spLocks noChangeArrowheads="1"/>
          </p:cNvSpPr>
          <p:nvPr/>
        </p:nvSpPr>
        <p:spPr bwMode="auto">
          <a:xfrm>
            <a:off x="4821238" y="1196975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chemeClr val="bg1"/>
                </a:solidFill>
              </a:rPr>
              <a:t>План обучения</a:t>
            </a:r>
          </a:p>
        </p:txBody>
      </p:sp>
      <p:sp>
        <p:nvSpPr>
          <p:cNvPr id="58407" name="Text Box 39"/>
          <p:cNvSpPr txBox="1">
            <a:spLocks noChangeArrowheads="1"/>
          </p:cNvSpPr>
          <p:nvPr/>
        </p:nvSpPr>
        <p:spPr bwMode="auto">
          <a:xfrm>
            <a:off x="3419475" y="2997200"/>
            <a:ext cx="4968875" cy="366713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chemeClr val="bg1"/>
                </a:solidFill>
              </a:rPr>
              <a:t>Тяжело воспринимаются новые термины</a:t>
            </a:r>
          </a:p>
        </p:txBody>
      </p:sp>
      <p:sp>
        <p:nvSpPr>
          <p:cNvPr id="58408" name="Text Box 40"/>
          <p:cNvSpPr txBox="1">
            <a:spLocks noChangeArrowheads="1"/>
          </p:cNvSpPr>
          <p:nvPr/>
        </p:nvSpPr>
        <p:spPr bwMode="auto">
          <a:xfrm>
            <a:off x="3419475" y="4076700"/>
            <a:ext cx="4968875" cy="376238"/>
          </a:xfrm>
          <a:prstGeom prst="rect">
            <a:avLst/>
          </a:prstGeom>
          <a:solidFill>
            <a:srgbClr val="3366CC"/>
          </a:solidFill>
          <a:ln w="9525">
            <a:solidFill>
              <a:srgbClr val="33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chemeClr val="bg1"/>
                </a:solidFill>
              </a:rPr>
              <a:t>Нет навыков печати на клавиатуре</a:t>
            </a:r>
          </a:p>
        </p:txBody>
      </p:sp>
      <p:sp>
        <p:nvSpPr>
          <p:cNvPr id="58409" name="Text Box 41"/>
          <p:cNvSpPr txBox="1">
            <a:spLocks noChangeArrowheads="1"/>
          </p:cNvSpPr>
          <p:nvPr/>
        </p:nvSpPr>
        <p:spPr bwMode="auto">
          <a:xfrm>
            <a:off x="3419475" y="5084763"/>
            <a:ext cx="4968875" cy="366712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chemeClr val="bg1"/>
                </a:solidFill>
              </a:rPr>
              <a:t>Сложности с запоминанием материала</a:t>
            </a:r>
          </a:p>
        </p:txBody>
      </p:sp>
      <p:sp>
        <p:nvSpPr>
          <p:cNvPr id="58410" name="Text Box 42"/>
          <p:cNvSpPr txBox="1">
            <a:spLocks noChangeArrowheads="1"/>
          </p:cNvSpPr>
          <p:nvPr/>
        </p:nvSpPr>
        <p:spPr bwMode="auto">
          <a:xfrm>
            <a:off x="900113" y="3860800"/>
            <a:ext cx="1584325" cy="915988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</a:rPr>
              <a:t>Основные трудности   в обучении</a:t>
            </a:r>
          </a:p>
        </p:txBody>
      </p:sp>
      <p:sp>
        <p:nvSpPr>
          <p:cNvPr id="58411" name="AutoShape 43"/>
          <p:cNvSpPr>
            <a:spLocks/>
          </p:cNvSpPr>
          <p:nvPr/>
        </p:nvSpPr>
        <p:spPr bwMode="auto">
          <a:xfrm>
            <a:off x="2916238" y="2781300"/>
            <a:ext cx="287337" cy="2881313"/>
          </a:xfrm>
          <a:prstGeom prst="leftBrace">
            <a:avLst>
              <a:gd name="adj1" fmla="val 83564"/>
              <a:gd name="adj2" fmla="val 50000"/>
            </a:avLst>
          </a:prstGeom>
          <a:noFill/>
          <a:ln w="25400">
            <a:solidFill>
              <a:srgbClr val="33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-36513" y="74613"/>
            <a:ext cx="9180513" cy="6783387"/>
            <a:chOff x="0" y="47"/>
            <a:chExt cx="5783" cy="4273"/>
          </a:xfrm>
        </p:grpSpPr>
        <p:sp>
          <p:nvSpPr>
            <p:cNvPr id="46083" name="AutoShape 3"/>
            <p:cNvSpPr>
              <a:spLocks noChangeArrowheads="1"/>
            </p:cNvSpPr>
            <p:nvPr/>
          </p:nvSpPr>
          <p:spPr bwMode="auto">
            <a:xfrm rot="10800000">
              <a:off x="23" y="73"/>
              <a:ext cx="2925" cy="273"/>
            </a:xfrm>
            <a:custGeom>
              <a:avLst/>
              <a:gdLst>
                <a:gd name="G0" fmla="+- 965 0 0"/>
                <a:gd name="G1" fmla="+- 21600 0 965"/>
                <a:gd name="G2" fmla="*/ 965 1 2"/>
                <a:gd name="G3" fmla="+- 21600 0 G2"/>
                <a:gd name="G4" fmla="+/ 965 21600 2"/>
                <a:gd name="G5" fmla="+/ G1 0 2"/>
                <a:gd name="G6" fmla="*/ 21600 21600 965"/>
                <a:gd name="G7" fmla="*/ G6 1 2"/>
                <a:gd name="G8" fmla="+- 21600 0 G7"/>
                <a:gd name="G9" fmla="*/ 21600 1 2"/>
                <a:gd name="G10" fmla="+- 965 0 G9"/>
                <a:gd name="G11" fmla="?: G10 G8 0"/>
                <a:gd name="G12" fmla="?: G10 G7 21600"/>
                <a:gd name="T0" fmla="*/ 21117 w 21600"/>
                <a:gd name="T1" fmla="*/ 10800 h 21600"/>
                <a:gd name="T2" fmla="*/ 10800 w 21600"/>
                <a:gd name="T3" fmla="*/ 21600 h 21600"/>
                <a:gd name="T4" fmla="*/ 483 w 21600"/>
                <a:gd name="T5" fmla="*/ 10800 h 21600"/>
                <a:gd name="T6" fmla="*/ 10800 w 21600"/>
                <a:gd name="T7" fmla="*/ 0 h 21600"/>
                <a:gd name="T8" fmla="*/ 2283 w 21600"/>
                <a:gd name="T9" fmla="*/ 2283 h 21600"/>
                <a:gd name="T10" fmla="*/ 19317 w 21600"/>
                <a:gd name="T11" fmla="*/ 1931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65" y="21600"/>
                  </a:lnTo>
                  <a:lnTo>
                    <a:pt x="20635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22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6084" name="Picture 4" descr="Logotipchi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47"/>
              <a:ext cx="1656" cy="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085" name="AutoShape 5"/>
            <p:cNvSpPr>
              <a:spLocks noChangeArrowheads="1"/>
            </p:cNvSpPr>
            <p:nvPr/>
          </p:nvSpPr>
          <p:spPr bwMode="auto">
            <a:xfrm>
              <a:off x="2994" y="119"/>
              <a:ext cx="136" cy="136"/>
            </a:xfrm>
            <a:prstGeom prst="plus">
              <a:avLst>
                <a:gd name="adj" fmla="val 36028"/>
              </a:avLst>
            </a:pr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086" name="Rectangle 6"/>
            <p:cNvSpPr>
              <a:spLocks noChangeArrowheads="1"/>
            </p:cNvSpPr>
            <p:nvPr/>
          </p:nvSpPr>
          <p:spPr bwMode="auto">
            <a:xfrm>
              <a:off x="23" y="346"/>
              <a:ext cx="5760" cy="39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087" name="Line 7"/>
            <p:cNvSpPr>
              <a:spLocks noChangeShapeType="1"/>
            </p:cNvSpPr>
            <p:nvPr/>
          </p:nvSpPr>
          <p:spPr bwMode="auto">
            <a:xfrm>
              <a:off x="23" y="346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088" name="AutoShape 8"/>
            <p:cNvSpPr>
              <a:spLocks noChangeArrowheads="1"/>
            </p:cNvSpPr>
            <p:nvPr/>
          </p:nvSpPr>
          <p:spPr bwMode="auto">
            <a:xfrm>
              <a:off x="771" y="346"/>
              <a:ext cx="4945" cy="36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089" name="Text Box 9"/>
            <p:cNvSpPr txBox="1">
              <a:spLocks noChangeArrowheads="1"/>
            </p:cNvSpPr>
            <p:nvPr/>
          </p:nvSpPr>
          <p:spPr bwMode="auto">
            <a:xfrm>
              <a:off x="816" y="346"/>
              <a:ext cx="48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600" b="1"/>
                <a:t>ПЛАН в ДЕЙСТВИИ</a:t>
              </a:r>
            </a:p>
          </p:txBody>
        </p:sp>
        <p:sp>
          <p:nvSpPr>
            <p:cNvPr id="46090" name="AutoShape 10"/>
            <p:cNvSpPr>
              <a:spLocks noChangeArrowheads="1"/>
            </p:cNvSpPr>
            <p:nvPr/>
          </p:nvSpPr>
          <p:spPr bwMode="auto">
            <a:xfrm>
              <a:off x="5534" y="481"/>
              <a:ext cx="136" cy="137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091" name="AutoShape 11"/>
            <p:cNvSpPr>
              <a:spLocks noChangeArrowheads="1"/>
            </p:cNvSpPr>
            <p:nvPr/>
          </p:nvSpPr>
          <p:spPr bwMode="auto">
            <a:xfrm rot="-3804461">
              <a:off x="566" y="483"/>
              <a:ext cx="137" cy="136"/>
            </a:xfrm>
            <a:custGeom>
              <a:avLst/>
              <a:gdLst>
                <a:gd name="G0" fmla="+- 85892 0 0"/>
                <a:gd name="G1" fmla="+- 3883069 0 0"/>
                <a:gd name="G2" fmla="+- 85892 0 3883069"/>
                <a:gd name="G3" fmla="+- 10800 0 0"/>
                <a:gd name="G4" fmla="+- 0 0 8589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519 0 0"/>
                <a:gd name="G9" fmla="+- 0 0 3883069"/>
                <a:gd name="G10" fmla="+- 7519 0 2700"/>
                <a:gd name="G11" fmla="cos G10 85892"/>
                <a:gd name="G12" fmla="sin G10 85892"/>
                <a:gd name="G13" fmla="cos 13500 85892"/>
                <a:gd name="G14" fmla="sin 13500 85892"/>
                <a:gd name="G15" fmla="+- G11 10800 0"/>
                <a:gd name="G16" fmla="+- G12 10800 0"/>
                <a:gd name="G17" fmla="+- G13 10800 0"/>
                <a:gd name="G18" fmla="+- G14 10800 0"/>
                <a:gd name="G19" fmla="*/ 7519 1 2"/>
                <a:gd name="G20" fmla="+- G19 5400 0"/>
                <a:gd name="G21" fmla="cos G20 85892"/>
                <a:gd name="G22" fmla="sin G20 85892"/>
                <a:gd name="G23" fmla="+- G21 10800 0"/>
                <a:gd name="G24" fmla="+- G12 G23 G22"/>
                <a:gd name="G25" fmla="+- G22 G23 G11"/>
                <a:gd name="G26" fmla="cos 10800 85892"/>
                <a:gd name="G27" fmla="sin 10800 85892"/>
                <a:gd name="G28" fmla="cos 7519 85892"/>
                <a:gd name="G29" fmla="sin 7519 8589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3883069"/>
                <a:gd name="G36" fmla="sin G34 3883069"/>
                <a:gd name="G37" fmla="+/ 3883069 8589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519 G39"/>
                <a:gd name="G43" fmla="sin 751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473 w 21600"/>
                <a:gd name="T5" fmla="*/ 5354 h 21600"/>
                <a:gd name="T6" fmla="*/ 15483 w 21600"/>
                <a:gd name="T7" fmla="*/ 18672 h 21600"/>
                <a:gd name="T8" fmla="*/ 4306 w 21600"/>
                <a:gd name="T9" fmla="*/ 7008 h 21600"/>
                <a:gd name="T10" fmla="*/ 24296 w 21600"/>
                <a:gd name="T11" fmla="*/ 11108 h 21600"/>
                <a:gd name="T12" fmla="*/ 19858 w 21600"/>
                <a:gd name="T13" fmla="*/ 15349 h 21600"/>
                <a:gd name="T14" fmla="*/ 15617 w 21600"/>
                <a:gd name="T15" fmla="*/ 1091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317" y="10971"/>
                  </a:moveTo>
                  <a:cubicBezTo>
                    <a:pt x="18318" y="10914"/>
                    <a:pt x="18319" y="10857"/>
                    <a:pt x="18319" y="10800"/>
                  </a:cubicBezTo>
                  <a:cubicBezTo>
                    <a:pt x="18319" y="6647"/>
                    <a:pt x="14952" y="3281"/>
                    <a:pt x="10800" y="3281"/>
                  </a:cubicBezTo>
                  <a:cubicBezTo>
                    <a:pt x="6647" y="3281"/>
                    <a:pt x="3281" y="6647"/>
                    <a:pt x="3281" y="10800"/>
                  </a:cubicBezTo>
                  <a:cubicBezTo>
                    <a:pt x="3281" y="14952"/>
                    <a:pt x="6647" y="18319"/>
                    <a:pt x="10800" y="18319"/>
                  </a:cubicBezTo>
                  <a:cubicBezTo>
                    <a:pt x="12153" y="18319"/>
                    <a:pt x="13481" y="17953"/>
                    <a:pt x="14644" y="17261"/>
                  </a:cubicBezTo>
                  <a:lnTo>
                    <a:pt x="16321" y="20081"/>
                  </a:lnTo>
                  <a:cubicBezTo>
                    <a:pt x="14651" y="21075"/>
                    <a:pt x="12743" y="21599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882"/>
                    <a:pt x="21599" y="10964"/>
                    <a:pt x="21597" y="11047"/>
                  </a:cubicBezTo>
                  <a:lnTo>
                    <a:pt x="24296" y="11108"/>
                  </a:lnTo>
                  <a:lnTo>
                    <a:pt x="19858" y="15349"/>
                  </a:lnTo>
                  <a:lnTo>
                    <a:pt x="15617" y="10910"/>
                  </a:lnTo>
                  <a:lnTo>
                    <a:pt x="18317" y="10971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092" name="AutoShape 12"/>
            <p:cNvSpPr>
              <a:spLocks noChangeArrowheads="1"/>
            </p:cNvSpPr>
            <p:nvPr/>
          </p:nvSpPr>
          <p:spPr bwMode="auto">
            <a:xfrm>
              <a:off x="318" y="482"/>
              <a:ext cx="181" cy="136"/>
            </a:xfrm>
            <a:prstGeom prst="rightArrow">
              <a:avLst>
                <a:gd name="adj1" fmla="val 50000"/>
                <a:gd name="adj2" fmla="val 33272"/>
              </a:avLst>
            </a:pr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093" name="AutoShape 13"/>
            <p:cNvSpPr>
              <a:spLocks noChangeArrowheads="1"/>
            </p:cNvSpPr>
            <p:nvPr/>
          </p:nvSpPr>
          <p:spPr bwMode="auto">
            <a:xfrm rot="10800000">
              <a:off x="91" y="482"/>
              <a:ext cx="181" cy="136"/>
            </a:xfrm>
            <a:prstGeom prst="rightArrow">
              <a:avLst>
                <a:gd name="adj1" fmla="val 50000"/>
                <a:gd name="adj2" fmla="val 33272"/>
              </a:avLst>
            </a:pr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094" name="Line 14"/>
            <p:cNvSpPr>
              <a:spLocks noChangeShapeType="1"/>
            </p:cNvSpPr>
            <p:nvPr/>
          </p:nvSpPr>
          <p:spPr bwMode="auto">
            <a:xfrm>
              <a:off x="0" y="709"/>
              <a:ext cx="557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3419475" y="1196975"/>
            <a:ext cx="2160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u="sng">
                <a:solidFill>
                  <a:srgbClr val="808080"/>
                </a:solidFill>
              </a:rPr>
              <a:t>Чемпионат</a:t>
            </a:r>
          </a:p>
        </p:txBody>
      </p:sp>
      <p:sp>
        <p:nvSpPr>
          <p:cNvPr id="46096" name="AutoShape 16"/>
          <p:cNvSpPr>
            <a:spLocks noChangeArrowheads="1"/>
          </p:cNvSpPr>
          <p:nvPr/>
        </p:nvSpPr>
        <p:spPr bwMode="auto">
          <a:xfrm>
            <a:off x="3348038" y="1196975"/>
            <a:ext cx="1943100" cy="503238"/>
          </a:xfrm>
          <a:prstGeom prst="roundRect">
            <a:avLst>
              <a:gd name="adj" fmla="val 16667"/>
            </a:avLst>
          </a:prstGeom>
          <a:solidFill>
            <a:schemeClr val="bg2">
              <a:alpha val="9000"/>
            </a:schemeClr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6118" name="Group 38"/>
          <p:cNvGrpSpPr>
            <a:grpSpLocks/>
          </p:cNvGrpSpPr>
          <p:nvPr/>
        </p:nvGrpSpPr>
        <p:grpSpPr bwMode="auto">
          <a:xfrm>
            <a:off x="252413" y="1196975"/>
            <a:ext cx="935037" cy="503238"/>
            <a:chOff x="4694" y="754"/>
            <a:chExt cx="589" cy="317"/>
          </a:xfrm>
        </p:grpSpPr>
        <p:sp>
          <p:nvSpPr>
            <p:cNvPr id="46098" name="AutoShape 18"/>
            <p:cNvSpPr>
              <a:spLocks noChangeArrowheads="1"/>
            </p:cNvSpPr>
            <p:nvPr/>
          </p:nvSpPr>
          <p:spPr bwMode="auto">
            <a:xfrm>
              <a:off x="4694" y="754"/>
              <a:ext cx="589" cy="317"/>
            </a:xfrm>
            <a:prstGeom prst="roundRect">
              <a:avLst>
                <a:gd name="adj" fmla="val 16667"/>
              </a:avLst>
            </a:prstGeom>
            <a:solidFill>
              <a:schemeClr val="bg2">
                <a:alpha val="9000"/>
              </a:schemeClr>
            </a:solidFill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099" name="Text Box 19"/>
            <p:cNvSpPr txBox="1">
              <a:spLocks noChangeArrowheads="1"/>
            </p:cNvSpPr>
            <p:nvPr/>
          </p:nvSpPr>
          <p:spPr bwMode="auto">
            <a:xfrm>
              <a:off x="4830" y="754"/>
              <a:ext cx="3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2400" u="sng">
                  <a:solidFill>
                    <a:srgbClr val="808080"/>
                  </a:solidFill>
                </a:rPr>
                <a:t>&lt;&lt;</a:t>
              </a:r>
              <a:endParaRPr lang="ru-RU" altLang="ru-RU" sz="2400" u="sng">
                <a:solidFill>
                  <a:srgbClr val="808080"/>
                </a:solidFill>
              </a:endParaRPr>
            </a:p>
          </p:txBody>
        </p:sp>
      </p:grpSp>
      <p:sp>
        <p:nvSpPr>
          <p:cNvPr id="46100" name="AutoShape 20"/>
          <p:cNvSpPr>
            <a:spLocks noChangeArrowheads="1"/>
          </p:cNvSpPr>
          <p:nvPr/>
        </p:nvSpPr>
        <p:spPr bwMode="auto">
          <a:xfrm>
            <a:off x="1331913" y="1196975"/>
            <a:ext cx="1800225" cy="503238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102" name="Text Box 22"/>
          <p:cNvSpPr txBox="1">
            <a:spLocks noChangeArrowheads="1"/>
          </p:cNvSpPr>
          <p:nvPr/>
        </p:nvSpPr>
        <p:spPr bwMode="auto">
          <a:xfrm>
            <a:off x="1403350" y="1196975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chemeClr val="bg1"/>
                </a:solidFill>
              </a:rPr>
              <a:t>Обучение</a:t>
            </a:r>
          </a:p>
        </p:txBody>
      </p:sp>
      <p:sp>
        <p:nvSpPr>
          <p:cNvPr id="46132" name="Text Box 52"/>
          <p:cNvSpPr txBox="1">
            <a:spLocks noChangeArrowheads="1"/>
          </p:cNvSpPr>
          <p:nvPr/>
        </p:nvSpPr>
        <p:spPr bwMode="auto">
          <a:xfrm>
            <a:off x="5651500" y="3141663"/>
            <a:ext cx="1584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grpSp>
        <p:nvGrpSpPr>
          <p:cNvPr id="46152" name="Group 72"/>
          <p:cNvGrpSpPr>
            <a:grpSpLocks/>
          </p:cNvGrpSpPr>
          <p:nvPr/>
        </p:nvGrpSpPr>
        <p:grpSpPr bwMode="auto">
          <a:xfrm>
            <a:off x="107950" y="2708275"/>
            <a:ext cx="8870950" cy="2952750"/>
            <a:chOff x="68" y="1389"/>
            <a:chExt cx="5588" cy="1860"/>
          </a:xfrm>
        </p:grpSpPr>
        <p:sp>
          <p:nvSpPr>
            <p:cNvPr id="46148" name="AutoShape 68"/>
            <p:cNvSpPr>
              <a:spLocks noChangeArrowheads="1"/>
            </p:cNvSpPr>
            <p:nvPr/>
          </p:nvSpPr>
          <p:spPr bwMode="auto">
            <a:xfrm>
              <a:off x="1777" y="1389"/>
              <a:ext cx="2133" cy="1633"/>
            </a:xfrm>
            <a:prstGeom prst="chevron">
              <a:avLst>
                <a:gd name="adj" fmla="val 32655"/>
              </a:avLst>
            </a:prstGeom>
            <a:solidFill>
              <a:srgbClr val="33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42" name="Text Box 62"/>
            <p:cNvSpPr txBox="1">
              <a:spLocks noChangeArrowheads="1"/>
            </p:cNvSpPr>
            <p:nvPr/>
          </p:nvSpPr>
          <p:spPr bwMode="auto">
            <a:xfrm>
              <a:off x="2063" y="1402"/>
              <a:ext cx="1044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b="1">
                  <a:solidFill>
                    <a:schemeClr val="bg1"/>
                  </a:solidFill>
                </a:rPr>
                <a:t>Письменная        пошаговая инструкция</a:t>
              </a:r>
            </a:p>
          </p:txBody>
        </p:sp>
        <p:sp>
          <p:nvSpPr>
            <p:cNvPr id="46149" name="AutoShape 69"/>
            <p:cNvSpPr>
              <a:spLocks noChangeArrowheads="1"/>
            </p:cNvSpPr>
            <p:nvPr/>
          </p:nvSpPr>
          <p:spPr bwMode="auto">
            <a:xfrm>
              <a:off x="68" y="1389"/>
              <a:ext cx="2118" cy="1633"/>
            </a:xfrm>
            <a:prstGeom prst="chevron">
              <a:avLst>
                <a:gd name="adj" fmla="val 32425"/>
              </a:avLst>
            </a:prstGeom>
            <a:solidFill>
              <a:srgbClr val="33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35" name="Text Box 55"/>
            <p:cNvSpPr txBox="1">
              <a:spLocks noChangeArrowheads="1"/>
            </p:cNvSpPr>
            <p:nvPr/>
          </p:nvSpPr>
          <p:spPr bwMode="auto">
            <a:xfrm>
              <a:off x="1066" y="2028"/>
              <a:ext cx="90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b="1">
                  <a:solidFill>
                    <a:schemeClr val="bg1"/>
                  </a:solidFill>
                </a:rPr>
                <a:t>Добавить в закладки</a:t>
              </a:r>
            </a:p>
          </p:txBody>
        </p:sp>
        <p:sp>
          <p:nvSpPr>
            <p:cNvPr id="46133" name="Text Box 53"/>
            <p:cNvSpPr txBox="1">
              <a:spLocks noChangeArrowheads="1"/>
            </p:cNvSpPr>
            <p:nvPr/>
          </p:nvSpPr>
          <p:spPr bwMode="auto">
            <a:xfrm>
              <a:off x="566" y="1393"/>
              <a:ext cx="7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b="1">
                  <a:solidFill>
                    <a:schemeClr val="bg1"/>
                  </a:solidFill>
                </a:rPr>
                <a:t>Открыть сайт</a:t>
              </a:r>
            </a:p>
          </p:txBody>
        </p:sp>
        <p:sp>
          <p:nvSpPr>
            <p:cNvPr id="46143" name="Text Box 63"/>
            <p:cNvSpPr txBox="1">
              <a:spLocks noChangeArrowheads="1"/>
            </p:cNvSpPr>
            <p:nvPr/>
          </p:nvSpPr>
          <p:spPr bwMode="auto">
            <a:xfrm>
              <a:off x="2880" y="1991"/>
              <a:ext cx="998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b="1">
                  <a:solidFill>
                    <a:schemeClr val="bg1"/>
                  </a:solidFill>
                </a:rPr>
                <a:t>Объяснить понятным языком</a:t>
              </a:r>
            </a:p>
          </p:txBody>
        </p:sp>
        <p:sp>
          <p:nvSpPr>
            <p:cNvPr id="46144" name="Text Box 64"/>
            <p:cNvSpPr txBox="1">
              <a:spLocks noChangeArrowheads="1"/>
            </p:cNvSpPr>
            <p:nvPr/>
          </p:nvSpPr>
          <p:spPr bwMode="auto">
            <a:xfrm>
              <a:off x="2109" y="2572"/>
              <a:ext cx="99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b="1">
                  <a:solidFill>
                    <a:schemeClr val="bg1"/>
                  </a:solidFill>
                </a:rPr>
                <a:t>Ответить на вопросы</a:t>
              </a:r>
            </a:p>
          </p:txBody>
        </p:sp>
        <p:sp>
          <p:nvSpPr>
            <p:cNvPr id="46150" name="AutoShape 70"/>
            <p:cNvSpPr>
              <a:spLocks noChangeArrowheads="1"/>
            </p:cNvSpPr>
            <p:nvPr/>
          </p:nvSpPr>
          <p:spPr bwMode="auto">
            <a:xfrm>
              <a:off x="3516" y="1389"/>
              <a:ext cx="2140" cy="1633"/>
            </a:xfrm>
            <a:prstGeom prst="chevron">
              <a:avLst>
                <a:gd name="adj" fmla="val 32762"/>
              </a:avLst>
            </a:prstGeom>
            <a:solidFill>
              <a:srgbClr val="33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45" name="Text Box 65"/>
            <p:cNvSpPr txBox="1">
              <a:spLocks noChangeArrowheads="1"/>
            </p:cNvSpPr>
            <p:nvPr/>
          </p:nvSpPr>
          <p:spPr bwMode="auto">
            <a:xfrm>
              <a:off x="3787" y="1434"/>
              <a:ext cx="140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b="1">
                  <a:solidFill>
                    <a:schemeClr val="bg1"/>
                  </a:solidFill>
                </a:rPr>
                <a:t>Самостоятельная работа</a:t>
              </a:r>
            </a:p>
          </p:txBody>
        </p:sp>
        <p:sp>
          <p:nvSpPr>
            <p:cNvPr id="46146" name="Text Box 66"/>
            <p:cNvSpPr txBox="1">
              <a:spLocks noChangeArrowheads="1"/>
            </p:cNvSpPr>
            <p:nvPr/>
          </p:nvSpPr>
          <p:spPr bwMode="auto">
            <a:xfrm>
              <a:off x="4014" y="2412"/>
              <a:ext cx="1043" cy="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b="1">
                  <a:solidFill>
                    <a:schemeClr val="bg1"/>
                  </a:solidFill>
                </a:rPr>
                <a:t>Пошаговый повтор всех действий</a:t>
              </a:r>
            </a:p>
            <a:p>
              <a:pPr>
                <a:spcBef>
                  <a:spcPct val="50000"/>
                </a:spcBef>
              </a:pPr>
              <a:endParaRPr lang="ru-RU" altLang="ru-RU" b="1">
                <a:solidFill>
                  <a:schemeClr val="bg1"/>
                </a:solidFill>
              </a:endParaRPr>
            </a:p>
          </p:txBody>
        </p:sp>
        <p:sp>
          <p:nvSpPr>
            <p:cNvPr id="46151" name="Text Box 71"/>
            <p:cNvSpPr txBox="1">
              <a:spLocks noChangeArrowheads="1"/>
            </p:cNvSpPr>
            <p:nvPr/>
          </p:nvSpPr>
          <p:spPr bwMode="auto">
            <a:xfrm>
              <a:off x="295" y="2704"/>
              <a:ext cx="13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b="1">
                  <a:solidFill>
                    <a:schemeClr val="bg1"/>
                  </a:solidFill>
                </a:rPr>
                <a:t>Логин и пароль</a:t>
              </a:r>
            </a:p>
          </p:txBody>
        </p:sp>
      </p:grpSp>
      <p:sp>
        <p:nvSpPr>
          <p:cNvPr id="46153" name="AutoShape 73"/>
          <p:cNvSpPr>
            <a:spLocks noChangeArrowheads="1"/>
          </p:cNvSpPr>
          <p:nvPr/>
        </p:nvSpPr>
        <p:spPr bwMode="auto">
          <a:xfrm>
            <a:off x="107950" y="1989138"/>
            <a:ext cx="8208963" cy="503237"/>
          </a:xfrm>
          <a:prstGeom prst="chevron">
            <a:avLst>
              <a:gd name="adj" fmla="val 33380"/>
            </a:avLst>
          </a:prstGeom>
          <a:solidFill>
            <a:srgbClr val="FFFF99"/>
          </a:solidFill>
          <a:ln w="6350">
            <a:solidFill>
              <a:srgbClr val="33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154" name="Text Box 74"/>
          <p:cNvSpPr txBox="1">
            <a:spLocks noChangeArrowheads="1"/>
          </p:cNvSpPr>
          <p:nvPr/>
        </p:nvSpPr>
        <p:spPr bwMode="auto">
          <a:xfrm>
            <a:off x="1476375" y="2060575"/>
            <a:ext cx="597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>
                <a:solidFill>
                  <a:schemeClr val="accent2"/>
                </a:solidFill>
              </a:rPr>
              <a:t>Общая схема урока по работе в сети Интернет</a:t>
            </a:r>
          </a:p>
        </p:txBody>
      </p:sp>
      <p:sp>
        <p:nvSpPr>
          <p:cNvPr id="46156" name="AutoShape 76"/>
          <p:cNvSpPr>
            <a:spLocks noChangeArrowheads="1"/>
          </p:cNvSpPr>
          <p:nvPr/>
        </p:nvSpPr>
        <p:spPr bwMode="auto">
          <a:xfrm rot="10800000">
            <a:off x="4284663" y="5373688"/>
            <a:ext cx="1943100" cy="1008062"/>
          </a:xfrm>
          <a:custGeom>
            <a:avLst/>
            <a:gdLst>
              <a:gd name="T0" fmla="*/ 9250 w 21600"/>
              <a:gd name="T1" fmla="*/ 0 h 21600"/>
              <a:gd name="T2" fmla="*/ 3055 w 21600"/>
              <a:gd name="T3" fmla="*/ 21600 h 21600"/>
              <a:gd name="T4" fmla="*/ 9725 w 21600"/>
              <a:gd name="T5" fmla="*/ 8310 h 21600"/>
              <a:gd name="T6" fmla="*/ 15662 w 21600"/>
              <a:gd name="T7" fmla="*/ 14285 h 21600"/>
              <a:gd name="T8" fmla="*/ 21600 w 21600"/>
              <a:gd name="T9" fmla="*/ 831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rgbClr val="FF0000">
              <a:alpha val="35001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157" name="Text Box 77"/>
          <p:cNvSpPr txBox="1">
            <a:spLocks noChangeArrowheads="1"/>
          </p:cNvSpPr>
          <p:nvPr/>
        </p:nvSpPr>
        <p:spPr bwMode="auto">
          <a:xfrm>
            <a:off x="6227763" y="5589588"/>
            <a:ext cx="2089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>
                <a:solidFill>
                  <a:srgbClr val="FF9999"/>
                </a:solidFill>
              </a:rPr>
              <a:t>Если необходимо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-36513" y="44450"/>
            <a:ext cx="9180513" cy="6783388"/>
            <a:chOff x="0" y="47"/>
            <a:chExt cx="5783" cy="4273"/>
          </a:xfrm>
        </p:grpSpPr>
        <p:sp>
          <p:nvSpPr>
            <p:cNvPr id="50179" name="AutoShape 3"/>
            <p:cNvSpPr>
              <a:spLocks noChangeArrowheads="1"/>
            </p:cNvSpPr>
            <p:nvPr/>
          </p:nvSpPr>
          <p:spPr bwMode="auto">
            <a:xfrm rot="10800000">
              <a:off x="23" y="73"/>
              <a:ext cx="2925" cy="273"/>
            </a:xfrm>
            <a:custGeom>
              <a:avLst/>
              <a:gdLst>
                <a:gd name="G0" fmla="+- 965 0 0"/>
                <a:gd name="G1" fmla="+- 21600 0 965"/>
                <a:gd name="G2" fmla="*/ 965 1 2"/>
                <a:gd name="G3" fmla="+- 21600 0 G2"/>
                <a:gd name="G4" fmla="+/ 965 21600 2"/>
                <a:gd name="G5" fmla="+/ G1 0 2"/>
                <a:gd name="G6" fmla="*/ 21600 21600 965"/>
                <a:gd name="G7" fmla="*/ G6 1 2"/>
                <a:gd name="G8" fmla="+- 21600 0 G7"/>
                <a:gd name="G9" fmla="*/ 21600 1 2"/>
                <a:gd name="G10" fmla="+- 965 0 G9"/>
                <a:gd name="G11" fmla="?: G10 G8 0"/>
                <a:gd name="G12" fmla="?: G10 G7 21600"/>
                <a:gd name="T0" fmla="*/ 21117 w 21600"/>
                <a:gd name="T1" fmla="*/ 10800 h 21600"/>
                <a:gd name="T2" fmla="*/ 10800 w 21600"/>
                <a:gd name="T3" fmla="*/ 21600 h 21600"/>
                <a:gd name="T4" fmla="*/ 483 w 21600"/>
                <a:gd name="T5" fmla="*/ 10800 h 21600"/>
                <a:gd name="T6" fmla="*/ 10800 w 21600"/>
                <a:gd name="T7" fmla="*/ 0 h 21600"/>
                <a:gd name="T8" fmla="*/ 2283 w 21600"/>
                <a:gd name="T9" fmla="*/ 2283 h 21600"/>
                <a:gd name="T10" fmla="*/ 19317 w 21600"/>
                <a:gd name="T11" fmla="*/ 1931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65" y="21600"/>
                  </a:lnTo>
                  <a:lnTo>
                    <a:pt x="20635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22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0180" name="Picture 4" descr="Logotipchi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47"/>
              <a:ext cx="1656" cy="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181" name="AutoShape 5"/>
            <p:cNvSpPr>
              <a:spLocks noChangeArrowheads="1"/>
            </p:cNvSpPr>
            <p:nvPr/>
          </p:nvSpPr>
          <p:spPr bwMode="auto">
            <a:xfrm>
              <a:off x="2994" y="119"/>
              <a:ext cx="136" cy="136"/>
            </a:xfrm>
            <a:prstGeom prst="plus">
              <a:avLst>
                <a:gd name="adj" fmla="val 36028"/>
              </a:avLst>
            </a:pr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82" name="Rectangle 6"/>
            <p:cNvSpPr>
              <a:spLocks noChangeArrowheads="1"/>
            </p:cNvSpPr>
            <p:nvPr/>
          </p:nvSpPr>
          <p:spPr bwMode="auto">
            <a:xfrm>
              <a:off x="23" y="346"/>
              <a:ext cx="5760" cy="39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83" name="Line 7"/>
            <p:cNvSpPr>
              <a:spLocks noChangeShapeType="1"/>
            </p:cNvSpPr>
            <p:nvPr/>
          </p:nvSpPr>
          <p:spPr bwMode="auto">
            <a:xfrm>
              <a:off x="23" y="346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184" name="AutoShape 8"/>
            <p:cNvSpPr>
              <a:spLocks noChangeArrowheads="1"/>
            </p:cNvSpPr>
            <p:nvPr/>
          </p:nvSpPr>
          <p:spPr bwMode="auto">
            <a:xfrm>
              <a:off x="771" y="346"/>
              <a:ext cx="4945" cy="36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85" name="Text Box 9"/>
            <p:cNvSpPr txBox="1">
              <a:spLocks noChangeArrowheads="1"/>
            </p:cNvSpPr>
            <p:nvPr/>
          </p:nvSpPr>
          <p:spPr bwMode="auto">
            <a:xfrm>
              <a:off x="816" y="346"/>
              <a:ext cx="48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600" b="1"/>
                <a:t>ПЛАН в ДЕЙСТВИИ</a:t>
              </a:r>
            </a:p>
          </p:txBody>
        </p:sp>
        <p:sp>
          <p:nvSpPr>
            <p:cNvPr id="50186" name="AutoShape 10"/>
            <p:cNvSpPr>
              <a:spLocks noChangeArrowheads="1"/>
            </p:cNvSpPr>
            <p:nvPr/>
          </p:nvSpPr>
          <p:spPr bwMode="auto">
            <a:xfrm>
              <a:off x="5534" y="481"/>
              <a:ext cx="136" cy="137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87" name="AutoShape 11"/>
            <p:cNvSpPr>
              <a:spLocks noChangeArrowheads="1"/>
            </p:cNvSpPr>
            <p:nvPr/>
          </p:nvSpPr>
          <p:spPr bwMode="auto">
            <a:xfrm rot="-3804461">
              <a:off x="566" y="483"/>
              <a:ext cx="137" cy="136"/>
            </a:xfrm>
            <a:custGeom>
              <a:avLst/>
              <a:gdLst>
                <a:gd name="G0" fmla="+- 85892 0 0"/>
                <a:gd name="G1" fmla="+- 3883069 0 0"/>
                <a:gd name="G2" fmla="+- 85892 0 3883069"/>
                <a:gd name="G3" fmla="+- 10800 0 0"/>
                <a:gd name="G4" fmla="+- 0 0 8589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519 0 0"/>
                <a:gd name="G9" fmla="+- 0 0 3883069"/>
                <a:gd name="G10" fmla="+- 7519 0 2700"/>
                <a:gd name="G11" fmla="cos G10 85892"/>
                <a:gd name="G12" fmla="sin G10 85892"/>
                <a:gd name="G13" fmla="cos 13500 85892"/>
                <a:gd name="G14" fmla="sin 13500 85892"/>
                <a:gd name="G15" fmla="+- G11 10800 0"/>
                <a:gd name="G16" fmla="+- G12 10800 0"/>
                <a:gd name="G17" fmla="+- G13 10800 0"/>
                <a:gd name="G18" fmla="+- G14 10800 0"/>
                <a:gd name="G19" fmla="*/ 7519 1 2"/>
                <a:gd name="G20" fmla="+- G19 5400 0"/>
                <a:gd name="G21" fmla="cos G20 85892"/>
                <a:gd name="G22" fmla="sin G20 85892"/>
                <a:gd name="G23" fmla="+- G21 10800 0"/>
                <a:gd name="G24" fmla="+- G12 G23 G22"/>
                <a:gd name="G25" fmla="+- G22 G23 G11"/>
                <a:gd name="G26" fmla="cos 10800 85892"/>
                <a:gd name="G27" fmla="sin 10800 85892"/>
                <a:gd name="G28" fmla="cos 7519 85892"/>
                <a:gd name="G29" fmla="sin 7519 8589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3883069"/>
                <a:gd name="G36" fmla="sin G34 3883069"/>
                <a:gd name="G37" fmla="+/ 3883069 8589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519 G39"/>
                <a:gd name="G43" fmla="sin 751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473 w 21600"/>
                <a:gd name="T5" fmla="*/ 5354 h 21600"/>
                <a:gd name="T6" fmla="*/ 15483 w 21600"/>
                <a:gd name="T7" fmla="*/ 18672 h 21600"/>
                <a:gd name="T8" fmla="*/ 4306 w 21600"/>
                <a:gd name="T9" fmla="*/ 7008 h 21600"/>
                <a:gd name="T10" fmla="*/ 24296 w 21600"/>
                <a:gd name="T11" fmla="*/ 11108 h 21600"/>
                <a:gd name="T12" fmla="*/ 19858 w 21600"/>
                <a:gd name="T13" fmla="*/ 15349 h 21600"/>
                <a:gd name="T14" fmla="*/ 15617 w 21600"/>
                <a:gd name="T15" fmla="*/ 1091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317" y="10971"/>
                  </a:moveTo>
                  <a:cubicBezTo>
                    <a:pt x="18318" y="10914"/>
                    <a:pt x="18319" y="10857"/>
                    <a:pt x="18319" y="10800"/>
                  </a:cubicBezTo>
                  <a:cubicBezTo>
                    <a:pt x="18319" y="6647"/>
                    <a:pt x="14952" y="3281"/>
                    <a:pt x="10800" y="3281"/>
                  </a:cubicBezTo>
                  <a:cubicBezTo>
                    <a:pt x="6647" y="3281"/>
                    <a:pt x="3281" y="6647"/>
                    <a:pt x="3281" y="10800"/>
                  </a:cubicBezTo>
                  <a:cubicBezTo>
                    <a:pt x="3281" y="14952"/>
                    <a:pt x="6647" y="18319"/>
                    <a:pt x="10800" y="18319"/>
                  </a:cubicBezTo>
                  <a:cubicBezTo>
                    <a:pt x="12153" y="18319"/>
                    <a:pt x="13481" y="17953"/>
                    <a:pt x="14644" y="17261"/>
                  </a:cubicBezTo>
                  <a:lnTo>
                    <a:pt x="16321" y="20081"/>
                  </a:lnTo>
                  <a:cubicBezTo>
                    <a:pt x="14651" y="21075"/>
                    <a:pt x="12743" y="21599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882"/>
                    <a:pt x="21599" y="10964"/>
                    <a:pt x="21597" y="11047"/>
                  </a:cubicBezTo>
                  <a:lnTo>
                    <a:pt x="24296" y="11108"/>
                  </a:lnTo>
                  <a:lnTo>
                    <a:pt x="19858" y="15349"/>
                  </a:lnTo>
                  <a:lnTo>
                    <a:pt x="15617" y="10910"/>
                  </a:lnTo>
                  <a:lnTo>
                    <a:pt x="18317" y="10971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88" name="AutoShape 12"/>
            <p:cNvSpPr>
              <a:spLocks noChangeArrowheads="1"/>
            </p:cNvSpPr>
            <p:nvPr/>
          </p:nvSpPr>
          <p:spPr bwMode="auto">
            <a:xfrm>
              <a:off x="318" y="482"/>
              <a:ext cx="181" cy="136"/>
            </a:xfrm>
            <a:prstGeom prst="rightArrow">
              <a:avLst>
                <a:gd name="adj1" fmla="val 50000"/>
                <a:gd name="adj2" fmla="val 33272"/>
              </a:avLst>
            </a:pr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89" name="AutoShape 13"/>
            <p:cNvSpPr>
              <a:spLocks noChangeArrowheads="1"/>
            </p:cNvSpPr>
            <p:nvPr/>
          </p:nvSpPr>
          <p:spPr bwMode="auto">
            <a:xfrm rot="10800000">
              <a:off x="91" y="482"/>
              <a:ext cx="181" cy="136"/>
            </a:xfrm>
            <a:prstGeom prst="rightArrow">
              <a:avLst>
                <a:gd name="adj1" fmla="val 50000"/>
                <a:gd name="adj2" fmla="val 33272"/>
              </a:avLst>
            </a:prstGeom>
            <a:solidFill>
              <a:schemeClr val="bg2">
                <a:alpha val="3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90" name="Line 14"/>
            <p:cNvSpPr>
              <a:spLocks noChangeShapeType="1"/>
            </p:cNvSpPr>
            <p:nvPr/>
          </p:nvSpPr>
          <p:spPr bwMode="auto">
            <a:xfrm>
              <a:off x="0" y="709"/>
              <a:ext cx="557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3419475" y="1196975"/>
            <a:ext cx="2160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u="sng">
                <a:solidFill>
                  <a:srgbClr val="808080"/>
                </a:solidFill>
              </a:rPr>
              <a:t>Чемпионат</a:t>
            </a:r>
          </a:p>
        </p:txBody>
      </p:sp>
      <p:sp>
        <p:nvSpPr>
          <p:cNvPr id="50192" name="AutoShape 16"/>
          <p:cNvSpPr>
            <a:spLocks noChangeArrowheads="1"/>
          </p:cNvSpPr>
          <p:nvPr/>
        </p:nvSpPr>
        <p:spPr bwMode="auto">
          <a:xfrm>
            <a:off x="3348038" y="1196975"/>
            <a:ext cx="1943100" cy="503238"/>
          </a:xfrm>
          <a:prstGeom prst="roundRect">
            <a:avLst>
              <a:gd name="adj" fmla="val 16667"/>
            </a:avLst>
          </a:prstGeom>
          <a:solidFill>
            <a:schemeClr val="bg2">
              <a:alpha val="9000"/>
            </a:schemeClr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0193" name="Group 17"/>
          <p:cNvGrpSpPr>
            <a:grpSpLocks/>
          </p:cNvGrpSpPr>
          <p:nvPr/>
        </p:nvGrpSpPr>
        <p:grpSpPr bwMode="auto">
          <a:xfrm>
            <a:off x="252413" y="1196975"/>
            <a:ext cx="935037" cy="503238"/>
            <a:chOff x="4694" y="754"/>
            <a:chExt cx="589" cy="317"/>
          </a:xfrm>
        </p:grpSpPr>
        <p:sp>
          <p:nvSpPr>
            <p:cNvPr id="50194" name="AutoShape 18"/>
            <p:cNvSpPr>
              <a:spLocks noChangeArrowheads="1"/>
            </p:cNvSpPr>
            <p:nvPr/>
          </p:nvSpPr>
          <p:spPr bwMode="auto">
            <a:xfrm>
              <a:off x="4694" y="754"/>
              <a:ext cx="589" cy="317"/>
            </a:xfrm>
            <a:prstGeom prst="roundRect">
              <a:avLst>
                <a:gd name="adj" fmla="val 16667"/>
              </a:avLst>
            </a:prstGeom>
            <a:solidFill>
              <a:schemeClr val="bg2">
                <a:alpha val="9000"/>
              </a:schemeClr>
            </a:solidFill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95" name="Text Box 19"/>
            <p:cNvSpPr txBox="1">
              <a:spLocks noChangeArrowheads="1"/>
            </p:cNvSpPr>
            <p:nvPr/>
          </p:nvSpPr>
          <p:spPr bwMode="auto">
            <a:xfrm>
              <a:off x="4830" y="754"/>
              <a:ext cx="3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2400" u="sng">
                  <a:solidFill>
                    <a:srgbClr val="808080"/>
                  </a:solidFill>
                </a:rPr>
                <a:t>&lt;&lt;</a:t>
              </a:r>
              <a:endParaRPr lang="ru-RU" altLang="ru-RU" sz="2400" u="sng">
                <a:solidFill>
                  <a:srgbClr val="808080"/>
                </a:solidFill>
              </a:endParaRPr>
            </a:p>
          </p:txBody>
        </p:sp>
      </p:grpSp>
      <p:sp>
        <p:nvSpPr>
          <p:cNvPr id="50196" name="AutoShape 20"/>
          <p:cNvSpPr>
            <a:spLocks noChangeArrowheads="1"/>
          </p:cNvSpPr>
          <p:nvPr/>
        </p:nvSpPr>
        <p:spPr bwMode="auto">
          <a:xfrm>
            <a:off x="1331913" y="1196975"/>
            <a:ext cx="1800225" cy="503238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1403350" y="1196975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chemeClr val="bg1"/>
                </a:solidFill>
              </a:rPr>
              <a:t>Обучение</a:t>
            </a:r>
          </a:p>
        </p:txBody>
      </p:sp>
      <p:sp>
        <p:nvSpPr>
          <p:cNvPr id="50198" name="Text Box 22"/>
          <p:cNvSpPr txBox="1">
            <a:spLocks noChangeArrowheads="1"/>
          </p:cNvSpPr>
          <p:nvPr/>
        </p:nvSpPr>
        <p:spPr bwMode="auto">
          <a:xfrm>
            <a:off x="5651500" y="3141663"/>
            <a:ext cx="1584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50211" name="AutoShape 35"/>
          <p:cNvSpPr>
            <a:spLocks noChangeArrowheads="1"/>
          </p:cNvSpPr>
          <p:nvPr/>
        </p:nvSpPr>
        <p:spPr bwMode="auto">
          <a:xfrm>
            <a:off x="2411413" y="1989138"/>
            <a:ext cx="6121400" cy="503237"/>
          </a:xfrm>
          <a:prstGeom prst="chevron">
            <a:avLst>
              <a:gd name="adj" fmla="val 24891"/>
            </a:avLst>
          </a:prstGeom>
          <a:solidFill>
            <a:srgbClr val="FFFF99"/>
          </a:solidFill>
          <a:ln w="6350">
            <a:solidFill>
              <a:srgbClr val="33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212" name="Text Box 36"/>
          <p:cNvSpPr txBox="1">
            <a:spLocks noChangeArrowheads="1"/>
          </p:cNvSpPr>
          <p:nvPr/>
        </p:nvSpPr>
        <p:spPr bwMode="auto">
          <a:xfrm>
            <a:off x="2484438" y="2060575"/>
            <a:ext cx="597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chemeClr val="accent2"/>
                </a:solidFill>
              </a:rPr>
              <a:t>Урок «Запись к врачу через Интернет»</a:t>
            </a:r>
          </a:p>
        </p:txBody>
      </p:sp>
      <p:sp>
        <p:nvSpPr>
          <p:cNvPr id="50242" name="AutoShape 66"/>
          <p:cNvSpPr>
            <a:spLocks noChangeArrowheads="1"/>
          </p:cNvSpPr>
          <p:nvPr/>
        </p:nvSpPr>
        <p:spPr bwMode="auto">
          <a:xfrm>
            <a:off x="395288" y="5013325"/>
            <a:ext cx="1152525" cy="504825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243" name="AutoShape 67"/>
          <p:cNvSpPr>
            <a:spLocks noChangeArrowheads="1"/>
          </p:cNvSpPr>
          <p:nvPr/>
        </p:nvSpPr>
        <p:spPr bwMode="auto">
          <a:xfrm>
            <a:off x="1619250" y="5013325"/>
            <a:ext cx="144463" cy="504825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244" name="AutoShape 68"/>
          <p:cNvSpPr>
            <a:spLocks noChangeArrowheads="1"/>
          </p:cNvSpPr>
          <p:nvPr/>
        </p:nvSpPr>
        <p:spPr bwMode="auto">
          <a:xfrm rot="5400000">
            <a:off x="1512888" y="5122863"/>
            <a:ext cx="935037" cy="287337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245" name="Oval 69"/>
          <p:cNvSpPr>
            <a:spLocks noChangeArrowheads="1"/>
          </p:cNvSpPr>
          <p:nvPr/>
        </p:nvSpPr>
        <p:spPr bwMode="auto">
          <a:xfrm>
            <a:off x="971550" y="4292600"/>
            <a:ext cx="649288" cy="649288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246" name="Oval 70"/>
          <p:cNvSpPr>
            <a:spLocks noChangeArrowheads="1"/>
          </p:cNvSpPr>
          <p:nvPr/>
        </p:nvSpPr>
        <p:spPr bwMode="auto">
          <a:xfrm>
            <a:off x="395288" y="4438650"/>
            <a:ext cx="504825" cy="50482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247" name="Oval 71"/>
          <p:cNvSpPr>
            <a:spLocks noChangeArrowheads="1"/>
          </p:cNvSpPr>
          <p:nvPr/>
        </p:nvSpPr>
        <p:spPr bwMode="auto">
          <a:xfrm>
            <a:off x="1258888" y="4581525"/>
            <a:ext cx="73025" cy="7302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248" name="Oval 72"/>
          <p:cNvSpPr>
            <a:spLocks noChangeArrowheads="1"/>
          </p:cNvSpPr>
          <p:nvPr/>
        </p:nvSpPr>
        <p:spPr bwMode="auto">
          <a:xfrm>
            <a:off x="611188" y="4654550"/>
            <a:ext cx="73025" cy="7302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249" name="Oval 73"/>
          <p:cNvSpPr>
            <a:spLocks noChangeArrowheads="1"/>
          </p:cNvSpPr>
          <p:nvPr/>
        </p:nvSpPr>
        <p:spPr bwMode="auto">
          <a:xfrm>
            <a:off x="539750" y="4762500"/>
            <a:ext cx="107950" cy="10795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250" name="Oval 74"/>
          <p:cNvSpPr>
            <a:spLocks noChangeArrowheads="1"/>
          </p:cNvSpPr>
          <p:nvPr/>
        </p:nvSpPr>
        <p:spPr bwMode="auto">
          <a:xfrm>
            <a:off x="720725" y="4725988"/>
            <a:ext cx="107950" cy="10795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251" name="Oval 75"/>
          <p:cNvSpPr>
            <a:spLocks noChangeArrowheads="1"/>
          </p:cNvSpPr>
          <p:nvPr/>
        </p:nvSpPr>
        <p:spPr bwMode="auto">
          <a:xfrm>
            <a:off x="720725" y="4546600"/>
            <a:ext cx="107950" cy="10795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252" name="Oval 76"/>
          <p:cNvSpPr>
            <a:spLocks noChangeArrowheads="1"/>
          </p:cNvSpPr>
          <p:nvPr/>
        </p:nvSpPr>
        <p:spPr bwMode="auto">
          <a:xfrm>
            <a:off x="431800" y="4654550"/>
            <a:ext cx="107950" cy="10795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253" name="Oval 77"/>
          <p:cNvSpPr>
            <a:spLocks noChangeArrowheads="1"/>
          </p:cNvSpPr>
          <p:nvPr/>
        </p:nvSpPr>
        <p:spPr bwMode="auto">
          <a:xfrm>
            <a:off x="539750" y="4510088"/>
            <a:ext cx="107950" cy="10795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254" name="Oval 78"/>
          <p:cNvSpPr>
            <a:spLocks noChangeArrowheads="1"/>
          </p:cNvSpPr>
          <p:nvPr/>
        </p:nvSpPr>
        <p:spPr bwMode="auto">
          <a:xfrm>
            <a:off x="1187450" y="4762500"/>
            <a:ext cx="107950" cy="10795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255" name="Oval 79"/>
          <p:cNvSpPr>
            <a:spLocks noChangeArrowheads="1"/>
          </p:cNvSpPr>
          <p:nvPr/>
        </p:nvSpPr>
        <p:spPr bwMode="auto">
          <a:xfrm>
            <a:off x="1403350" y="4689475"/>
            <a:ext cx="107950" cy="10795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256" name="Oval 80"/>
          <p:cNvSpPr>
            <a:spLocks noChangeArrowheads="1"/>
          </p:cNvSpPr>
          <p:nvPr/>
        </p:nvSpPr>
        <p:spPr bwMode="auto">
          <a:xfrm>
            <a:off x="1403350" y="4438650"/>
            <a:ext cx="107950" cy="10795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257" name="Oval 81"/>
          <p:cNvSpPr>
            <a:spLocks noChangeArrowheads="1"/>
          </p:cNvSpPr>
          <p:nvPr/>
        </p:nvSpPr>
        <p:spPr bwMode="auto">
          <a:xfrm>
            <a:off x="1044575" y="4548188"/>
            <a:ext cx="107950" cy="10795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258" name="Oval 82"/>
          <p:cNvSpPr>
            <a:spLocks noChangeArrowheads="1"/>
          </p:cNvSpPr>
          <p:nvPr/>
        </p:nvSpPr>
        <p:spPr bwMode="auto">
          <a:xfrm>
            <a:off x="1187450" y="4365625"/>
            <a:ext cx="107950" cy="10795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260" name="AutoShape 84"/>
          <p:cNvSpPr>
            <a:spLocks noChangeArrowheads="1"/>
          </p:cNvSpPr>
          <p:nvPr/>
        </p:nvSpPr>
        <p:spPr bwMode="auto">
          <a:xfrm>
            <a:off x="1187450" y="5086350"/>
            <a:ext cx="288925" cy="144463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261" name="AutoShape 85"/>
          <p:cNvSpPr>
            <a:spLocks noChangeArrowheads="1"/>
          </p:cNvSpPr>
          <p:nvPr/>
        </p:nvSpPr>
        <p:spPr bwMode="auto">
          <a:xfrm rot="4008084">
            <a:off x="915987" y="5824538"/>
            <a:ext cx="612775" cy="6985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262" name="AutoShape 86"/>
          <p:cNvSpPr>
            <a:spLocks noChangeArrowheads="1"/>
          </p:cNvSpPr>
          <p:nvPr/>
        </p:nvSpPr>
        <p:spPr bwMode="auto">
          <a:xfrm rot="6708084">
            <a:off x="557212" y="5824538"/>
            <a:ext cx="612775" cy="6985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263" name="AutoShape 87"/>
          <p:cNvSpPr>
            <a:spLocks noChangeArrowheads="1"/>
          </p:cNvSpPr>
          <p:nvPr/>
        </p:nvSpPr>
        <p:spPr bwMode="auto">
          <a:xfrm rot="16200000">
            <a:off x="181769" y="5156994"/>
            <a:ext cx="214313" cy="730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0265" name="missyulia.wmv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2708275"/>
            <a:ext cx="6096000" cy="3429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222" fill="hold"/>
                                        <p:tgtEl>
                                          <p:spTgt spid="502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026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0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02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6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1604</TotalTime>
  <Words>547</Words>
  <Application>Microsoft Office PowerPoint</Application>
  <PresentationFormat>Экран (4:3)</PresentationFormat>
  <Paragraphs>156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Wingdings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Konstantin</dc:creator>
  <cp:lastModifiedBy>Андрей</cp:lastModifiedBy>
  <cp:revision>73</cp:revision>
  <dcterms:created xsi:type="dcterms:W3CDTF">2015-10-23T00:45:28Z</dcterms:created>
  <dcterms:modified xsi:type="dcterms:W3CDTF">2015-11-05T10:32:02Z</dcterms:modified>
</cp:coreProperties>
</file>